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1" r:id="rId6"/>
    <p:sldId id="258" r:id="rId7"/>
    <p:sldId id="260" r:id="rId8"/>
    <p:sldId id="259" r:id="rId9"/>
    <p:sldId id="257" r:id="rId10"/>
    <p:sldId id="266" r:id="rId11"/>
    <p:sldId id="262" r:id="rId12"/>
    <p:sldId id="263" r:id="rId13"/>
    <p:sldId id="264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0A6AF1-4BF9-447D-B1F2-A32046FF18DD}" v="29" dt="2020-05-28T18:05:19.2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6C66A-27F2-4D6E-9ACD-7DB3D850B9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EC741A-0B71-4908-8438-E021903495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E76CD-12E5-4FCC-9196-A7E03AE9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1F0B-7CD4-4F99-896A-2E63E624ADB5}" type="datetimeFigureOut">
              <a:rPr lang="en-CA" smtClean="0"/>
              <a:t>2020-09-14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DCE97-D27A-4873-B7B5-7614A00BC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F05AE-C2B6-4DC4-9D1F-DAE5ED7C3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E9BE7-14FF-4110-B056-86CF42CFF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651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64D11-5781-4685-B3F8-ACA276FFA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CF88E3-AC0D-41C4-A547-25A400C118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5464F-2AA9-4A32-9374-E2B32A6A7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1F0B-7CD4-4F99-896A-2E63E624ADB5}" type="datetimeFigureOut">
              <a:rPr lang="en-CA" smtClean="0"/>
              <a:t>2020-09-14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2E789-95F9-4A9C-837E-458BA76F5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C2C812-C7C9-40AE-8B2A-B47970BA8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E9BE7-14FF-4110-B056-86CF42CFF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62496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0982D9-F269-45BB-92A6-8E70565343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3ABC9A-A40D-4DEA-A26E-6C35747775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8DDB3F-7E80-4833-9D38-C6F880F5A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1F0B-7CD4-4F99-896A-2E63E624ADB5}" type="datetimeFigureOut">
              <a:rPr lang="en-CA" smtClean="0"/>
              <a:t>2020-09-14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13E6F-2882-491E-8293-0F4E61F4F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128051-CD17-4DDA-B937-C48AE47CA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E9BE7-14FF-4110-B056-86CF42CFF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1108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EB2AF-A7C7-4879-83AE-4A554EABB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CB0EB-8861-44CA-8C33-B493752B9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F2F04-4D79-492D-B8F4-D56995808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1F0B-7CD4-4F99-896A-2E63E624ADB5}" type="datetimeFigureOut">
              <a:rPr lang="en-CA" smtClean="0"/>
              <a:t>2020-09-14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C36A47-5F1F-49ED-90F3-7F8BA7E3B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67651-FE9C-41E3-A8AF-8347300D4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E9BE7-14FF-4110-B056-86CF42CFF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9648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7C33D-EC8E-4B9D-A224-064D66E77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F1D602-DD4F-42A7-B79F-2E91439C3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2E5FE-23B9-4792-92C3-2CAE7EE08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1F0B-7CD4-4F99-896A-2E63E624ADB5}" type="datetimeFigureOut">
              <a:rPr lang="en-CA" smtClean="0"/>
              <a:t>2020-09-14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307E8-871C-4646-B863-72EC66E47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598BC-2DDC-4D41-8481-481DF52C1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E9BE7-14FF-4110-B056-86CF42CFF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765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4B81D-281A-4739-955F-78E6D9649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BCEF3-66A5-4C9D-9682-0A28DB01CE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B13481-9D8E-4C6F-8726-E66C9A5DF2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03494F-E156-4B7D-899F-766959AD8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1F0B-7CD4-4F99-896A-2E63E624ADB5}" type="datetimeFigureOut">
              <a:rPr lang="en-CA" smtClean="0"/>
              <a:t>2020-09-14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0DF700-6030-4512-8025-DEE809CB7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896DF1-4B05-4AE1-8936-E79079357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E9BE7-14FF-4110-B056-86CF42CFF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6125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D6E7B-5EAC-4CF0-BCC6-68629C5AC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DD987D-170D-4009-998E-7C9ECBD234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1D2038-A094-4B1D-BAE2-B9D6DBBB31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019674-8905-477E-8833-AB856A61DB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7C8FBB-4653-49DE-9143-1E26FBAF58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E22C9D-11A6-45B9-AD67-BB6103696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1F0B-7CD4-4F99-896A-2E63E624ADB5}" type="datetimeFigureOut">
              <a:rPr lang="en-CA" smtClean="0"/>
              <a:t>2020-09-14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144B36-70CC-4E9B-987A-37D6DFE83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73AEE6-562B-404F-9AE7-299658813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E9BE7-14FF-4110-B056-86CF42CFF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03931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B6F35-D911-41AE-8019-8203FC622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EF8CF3-EE13-497A-81B6-0C0020FE6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1F0B-7CD4-4F99-896A-2E63E624ADB5}" type="datetimeFigureOut">
              <a:rPr lang="en-CA" smtClean="0"/>
              <a:t>2020-09-14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3D48CB-42A7-4CCE-B4A8-3D03E91B1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D6E6EA-4DAC-4656-8130-B1BE8D003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E9BE7-14FF-4110-B056-86CF42CFF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3227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7D3F3A-E34E-4D1A-8DBB-061FE9B5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1F0B-7CD4-4F99-896A-2E63E624ADB5}" type="datetimeFigureOut">
              <a:rPr lang="en-CA" smtClean="0"/>
              <a:t>2020-09-14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4D601B-F828-4FF3-BAA0-CA0A27F72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17B393-710D-416D-AB88-8BA344885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E9BE7-14FF-4110-B056-86CF42CFF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752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EBD2E-EA84-4C0D-9C36-8D0BD8337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5D9D1-2B57-4086-BE2C-42C62D013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DDE7A3-657C-49C9-8640-D5FD66D899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585292-5E7F-4A51-87E5-394D962DE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1F0B-7CD4-4F99-896A-2E63E624ADB5}" type="datetimeFigureOut">
              <a:rPr lang="en-CA" smtClean="0"/>
              <a:t>2020-09-14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F2A0B6-BE27-4DC8-A0C3-423BAF177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88EAA0-CCA0-43D9-8C93-C871218EF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E9BE7-14FF-4110-B056-86CF42CFF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850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FC28E-EF4A-408B-9672-E22F33A16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645472-9B7C-4496-9A97-5A0BF015DF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82F840-4E1D-4764-9314-14CD1D7F21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407D0D-38AA-44F0-A6A3-42D05E46E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1F0B-7CD4-4F99-896A-2E63E624ADB5}" type="datetimeFigureOut">
              <a:rPr lang="en-CA" smtClean="0"/>
              <a:t>2020-09-14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03F8CF-7DF3-44BB-9341-709246139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FCD470-D83D-46D4-AC67-15995D7FB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E9BE7-14FF-4110-B056-86CF42CFF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0435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2FEAF9-51EB-492A-AF28-42AF82835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B471E3-E42B-452D-844A-08B098D0E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1397F-808E-4B8B-AB98-75FA532AF2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71F0B-7CD4-4F99-896A-2E63E624ADB5}" type="datetimeFigureOut">
              <a:rPr lang="en-CA" smtClean="0"/>
              <a:t>2020-09-14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A19FC-C163-4265-9754-EB746F8F56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DDE8D-B762-4472-B6D4-BB0BA7FB66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E9BE7-14FF-4110-B056-86CF42CFF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434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est.lethsd.ab.ca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est.lethsd.ab.ca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west.lethsd.ab.ca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22065-5062-44C9-9912-63C46888C5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9E0C0B-5E83-438C-B616-67A6203800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4217" y="4063503"/>
            <a:ext cx="10023566" cy="1655762"/>
          </a:xfrm>
        </p:spPr>
        <p:txBody>
          <a:bodyPr>
            <a:normAutofit fontScale="85000" lnSpcReduction="10000"/>
          </a:bodyPr>
          <a:lstStyle/>
          <a:p>
            <a:r>
              <a:rPr lang="en-US" sz="5200" b="1" dirty="0"/>
              <a:t>Welcome to School</a:t>
            </a:r>
          </a:p>
          <a:p>
            <a:r>
              <a:rPr lang="en-CA" sz="6000" dirty="0"/>
              <a:t>School Accounts Every Parent Needs </a:t>
            </a:r>
          </a:p>
        </p:txBody>
      </p:sp>
      <p:pic>
        <p:nvPicPr>
          <p:cNvPr id="5" name="Picture 4" descr="A person posing for the camera&#10;&#10;Description automatically generated">
            <a:extLst>
              <a:ext uri="{FF2B5EF4-FFF2-40B4-BE49-F238E27FC236}">
                <a16:creationId xmlns:a16="http://schemas.microsoft.com/office/drawing/2014/main" id="{76BED45B-314C-4610-8A7D-0275F5156A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943"/>
            <a:ext cx="12192000" cy="3406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28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35287-8DB8-4A60-A6FD-294CE2338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59523"/>
            <a:ext cx="10774680" cy="1236440"/>
          </a:xfrm>
          <a:noFill/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3200" b="1" dirty="0"/>
              <a:t>This is an app for your phone.  Easiest way to enter attendance and get messages from school.  IF you don’t have the app you can call number:</a:t>
            </a:r>
            <a:br>
              <a:rPr lang="en-US" sz="3200" b="1" dirty="0"/>
            </a:br>
            <a:r>
              <a:rPr lang="en-US" sz="3200" b="1" dirty="0"/>
              <a:t>1-866-879-1041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2C7E7F6-5CCE-40F5-B862-148E25D3F5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1683" b="4020"/>
          <a:stretch/>
        </p:blipFill>
        <p:spPr>
          <a:xfrm>
            <a:off x="20" y="1"/>
            <a:ext cx="12191979" cy="4239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882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A826B85-D58A-48FB-ABB8-881A5F8CC2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A8F825-B126-4BB6-B3D8-5FBF4B29C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5419725"/>
            <a:ext cx="10271760" cy="93662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1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App for your phone allows you to connect to all information from the school and district and to your PowerSchool, School Cash On-line, Microsoft 365, and School Messenger accounts.  Everything in one place including current school and district messaging.   Create your own username and password.</a:t>
            </a:r>
          </a:p>
        </p:txBody>
      </p:sp>
      <p:sp>
        <p:nvSpPr>
          <p:cNvPr id="18" name="Rounded Rectangle 5">
            <a:extLst>
              <a:ext uri="{FF2B5EF4-FFF2-40B4-BE49-F238E27FC236}">
                <a16:creationId xmlns:a16="http://schemas.microsoft.com/office/drawing/2014/main" id="{20B579A7-44A3-4863-B4F6-E1E3D667A5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120" y="990600"/>
            <a:ext cx="10271760" cy="43053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7B5EB0F-DD3C-4612-9074-7EEEC9176E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-1" b="1946"/>
          <a:stretch/>
        </p:blipFill>
        <p:spPr>
          <a:xfrm>
            <a:off x="1281684" y="1309878"/>
            <a:ext cx="9628632" cy="3666744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613991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112B4A7-3559-4D03-BE94-7DA52DBD6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0464369-70FA-42AF-948F-80664CA7B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146816"/>
          </a:xfrm>
          <a:prstGeom prst="rect">
            <a:avLst/>
          </a:prstGeom>
          <a:solidFill>
            <a:schemeClr val="bg1">
              <a:lumMod val="85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36F757-A02F-48F9-BC51-19105C0EA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5683" y="349664"/>
            <a:ext cx="7124671" cy="1638377"/>
          </a:xfrm>
        </p:spPr>
        <p:txBody>
          <a:bodyPr anchor="b">
            <a:normAutofit/>
          </a:bodyPr>
          <a:lstStyle/>
          <a:p>
            <a:r>
              <a:rPr lang="en-US" sz="4800" dirty="0"/>
              <a:t>Accounts You Need For School</a:t>
            </a:r>
            <a:endParaRPr lang="en-CA" sz="48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48176E-454C-437C-B0FC-9B82FCF32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03361" y="6131892"/>
            <a:ext cx="524256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6604B49-AD5C-4590-B051-06C8222E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998176" y="277912"/>
            <a:ext cx="524256" cy="1186339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C552A98-EF7D-4D42-AB69-066B786AB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9185" y="252538"/>
            <a:ext cx="3494670" cy="635292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EBE52E-BCF0-4AA7-8E6D-674060E095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1103" y="443191"/>
            <a:ext cx="1250833" cy="13748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CEB03E1-3362-41A2-998F-4732F0815B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203" y="3718360"/>
            <a:ext cx="3005162" cy="12396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3F98BF6-DC50-4CE1-A83B-D3D9B10694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939" y="1840927"/>
            <a:ext cx="3005162" cy="51068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C36D4EE-EC5D-4BD7-9944-53AE3469EF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3737" y="2839603"/>
            <a:ext cx="3005162" cy="43778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D78AC-61BA-4AA4-ADB6-0F2BB3032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083" y="2337705"/>
            <a:ext cx="7944732" cy="3450998"/>
          </a:xfrm>
        </p:spPr>
        <p:txBody>
          <a:bodyPr anchor="t">
            <a:normAutofit fontScale="92500" lnSpcReduction="20000"/>
          </a:bodyPr>
          <a:lstStyle/>
          <a:p>
            <a:r>
              <a:rPr lang="en-US" sz="2400" dirty="0"/>
              <a:t>Power School:  view report cards on-line, register for school</a:t>
            </a:r>
          </a:p>
          <a:p>
            <a:r>
              <a:rPr lang="en-US" sz="2400" dirty="0"/>
              <a:t>Microsoft Office:  allows students and parents to use programs for on-line learning  </a:t>
            </a:r>
          </a:p>
          <a:p>
            <a:r>
              <a:rPr lang="en-US" sz="2400" dirty="0"/>
              <a:t>School Cash On-line:  allows parents to pay for school lunches, pay Early Learning Program Fees, Pay for additional expenses like field trips </a:t>
            </a:r>
          </a:p>
          <a:p>
            <a:r>
              <a:rPr lang="en-US" sz="2400" dirty="0"/>
              <a:t>School Messenger:  Enter absences for students, check on student attendance  </a:t>
            </a:r>
          </a:p>
          <a:p>
            <a:r>
              <a:rPr lang="en-US" sz="2200" dirty="0"/>
              <a:t>School Guide:  This App for your phone connects you to Westminster and school district information.  It gives you access to all 4 of the other apps on your phone too.</a:t>
            </a:r>
          </a:p>
          <a:p>
            <a:endParaRPr lang="en-US" sz="2000" dirty="0"/>
          </a:p>
          <a:p>
            <a:endParaRPr lang="en-CA" sz="2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CA8E5C2-3158-4BAE-8114-092E6A611D8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980" y="5210526"/>
            <a:ext cx="3114675" cy="120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809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2" name="Rectangle 81">
            <a:extLst>
              <a:ext uri="{FF2B5EF4-FFF2-40B4-BE49-F238E27FC236}">
                <a16:creationId xmlns:a16="http://schemas.microsoft.com/office/drawing/2014/main" id="{D55CA618-78A6-47F6-B865-E9315164F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B83D307E-DF68-43F8-97CE-0AAE950A71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271255" y="-1"/>
            <a:ext cx="7649490" cy="5728133"/>
            <a:chOff x="329184" y="1"/>
            <a:chExt cx="524256" cy="5728133"/>
          </a:xfrm>
        </p:grpSpPr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5546E3D2-37BF-4528-9851-2B2F628234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28134"/>
              <a:ext cx="523824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752A0C69-DC4E-4FC0-843C-BAA27B3A5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8" name="Rectangle 87">
            <a:extLst>
              <a:ext uri="{FF2B5EF4-FFF2-40B4-BE49-F238E27FC236}">
                <a16:creationId xmlns:a16="http://schemas.microsoft.com/office/drawing/2014/main" id="{8ED94938-268E-4C0A-A08A-B3980C78B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318045"/>
            <a:ext cx="10999072" cy="53251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83F21B-C087-4771-BA59-E63D0AB09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974" y="3546857"/>
            <a:ext cx="10071536" cy="194406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br>
              <a:rPr lang="en-US" sz="1300" dirty="0"/>
            </a:br>
            <a:br>
              <a:rPr lang="en-US" sz="1300" dirty="0"/>
            </a:br>
            <a:br>
              <a:rPr lang="en-US" sz="1300" dirty="0"/>
            </a:br>
            <a:br>
              <a:rPr lang="en-US" sz="1300" dirty="0"/>
            </a:br>
            <a:br>
              <a:rPr lang="en-US" sz="1300" dirty="0"/>
            </a:br>
            <a:br>
              <a:rPr lang="en-US" sz="1300" dirty="0"/>
            </a:br>
            <a:br>
              <a:rPr lang="en-US" sz="1300" dirty="0"/>
            </a:br>
            <a:br>
              <a:rPr lang="en-US" sz="1300" dirty="0"/>
            </a:br>
            <a:br>
              <a:rPr lang="en-US" sz="1300" dirty="0"/>
            </a:br>
            <a:br>
              <a:rPr lang="en-US" sz="1300" dirty="0"/>
            </a:br>
            <a:br>
              <a:rPr lang="en-US" sz="1300" dirty="0"/>
            </a:br>
            <a:br>
              <a:rPr lang="en-US" sz="1300" dirty="0"/>
            </a:br>
            <a:br>
              <a:rPr lang="en-US" sz="1300" dirty="0"/>
            </a:br>
            <a:br>
              <a:rPr lang="en-US" sz="1300" dirty="0"/>
            </a:br>
            <a:br>
              <a:rPr lang="en-US" sz="1300" dirty="0"/>
            </a:br>
            <a:br>
              <a:rPr lang="en-US" sz="1300" dirty="0"/>
            </a:br>
            <a:r>
              <a:rPr lang="en-US" sz="4900" b="1" dirty="0"/>
              <a:t>Power School</a:t>
            </a:r>
            <a:r>
              <a:rPr lang="en-US" sz="3100" b="1" dirty="0"/>
              <a:t>:  </a:t>
            </a:r>
            <a:r>
              <a:rPr lang="en-US" sz="3100" dirty="0"/>
              <a:t>gives you access to report Cards, registration            </a:t>
            </a:r>
            <a:br>
              <a:rPr lang="en-US" sz="3100" dirty="0"/>
            </a:br>
            <a:r>
              <a:rPr lang="en-US" sz="3100" dirty="0"/>
              <a:t>Go to </a:t>
            </a:r>
            <a:r>
              <a:rPr lang="en-US" sz="3100" dirty="0">
                <a:hlinkClick r:id="rId2"/>
              </a:rPr>
              <a:t>http://west.lethsd.ab.ca</a:t>
            </a:r>
            <a:br>
              <a:rPr lang="en-US" sz="3100" dirty="0"/>
            </a:br>
            <a:r>
              <a:rPr lang="en-US" sz="3100" dirty="0"/>
              <a:t>Go to Quick Links   ---- Create Account</a:t>
            </a:r>
            <a:br>
              <a:rPr lang="en-US" sz="3100" dirty="0"/>
            </a:br>
            <a:br>
              <a:rPr lang="en-US" sz="1300" dirty="0"/>
            </a:br>
            <a:endParaRPr lang="en-US" sz="13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3F24A39-9C55-48CF-8E71-E651D8E7B1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5896" y="671201"/>
            <a:ext cx="4493231" cy="2999232"/>
          </a:xfrm>
          <a:prstGeom prst="rect">
            <a:avLst/>
          </a:prstGeom>
        </p:spPr>
      </p:pic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9819FB19-9CF6-45F9-AB00-63A4B8CEBD9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3"/>
          <a:stretch/>
        </p:blipFill>
        <p:spPr>
          <a:xfrm>
            <a:off x="7261783" y="671201"/>
            <a:ext cx="2999223" cy="2999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084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45B1D5C-0827-4AF0-8186-11FC5A8B8B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61135A-E5F7-457E-8A5E-533B5E0F9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7909" y="2023110"/>
            <a:ext cx="2469624" cy="284607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700" dirty="0"/>
              <a:t>You can link more than one child and more than one school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F56C3EE-E0E1-4E6E-8994-D6D26A1620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1462" b="-2"/>
          <a:stretch/>
        </p:blipFill>
        <p:spPr>
          <a:xfrm>
            <a:off x="561702" y="858525"/>
            <a:ext cx="7591839" cy="520062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727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0FE2D22C-409B-48AF-B24F-7988A8F7F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90464369-70FA-42AF-948F-80664CA7B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146816"/>
          </a:xfrm>
          <a:prstGeom prst="rect">
            <a:avLst/>
          </a:prstGeom>
          <a:solidFill>
            <a:schemeClr val="bg1">
              <a:lumMod val="85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766C2F-EF04-4749-B112-64F665E73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4783" y="349664"/>
            <a:ext cx="5845571" cy="163837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Power School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648176E-454C-437C-B0FC-9B82FCF32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06441" y="6131892"/>
            <a:ext cx="524256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6604B49-AD5C-4590-B051-06C8222E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998176" y="277912"/>
            <a:ext cx="524256" cy="1186339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C552A98-EF7D-4D42-AB69-066B786AB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9185" y="399675"/>
            <a:ext cx="4647368" cy="5809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A7241CCB-E625-427A-AF1F-C4436D4053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3" b="2990"/>
          <a:stretch/>
        </p:blipFill>
        <p:spPr>
          <a:xfrm>
            <a:off x="535110" y="627954"/>
            <a:ext cx="4235516" cy="5353373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F30A03-95C5-4BB7-AB54-931FC24242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66262" y="2620641"/>
            <a:ext cx="5837750" cy="3023702"/>
          </a:xfr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The first time you log in you will need a username and password from the school </a:t>
            </a:r>
            <a:r>
              <a:rPr lang="en-US" sz="3200" dirty="0"/>
              <a:t>or schools that your child or children attend.  </a:t>
            </a:r>
          </a:p>
          <a:p>
            <a:r>
              <a:rPr lang="en-US" sz="3200" dirty="0"/>
              <a:t>Teachers at Westminster will e-mail this directly to you.  </a:t>
            </a:r>
          </a:p>
          <a:p>
            <a:endParaRPr lang="en-US" sz="3200" dirty="0"/>
          </a:p>
          <a:p>
            <a:r>
              <a:rPr lang="en-US" sz="3200" dirty="0"/>
              <a:t>If you have logged on before or forgot      log-in information call the school.                                 We can help you at 402-327-4169.</a:t>
            </a:r>
          </a:p>
          <a:p>
            <a:endParaRPr lang="en-US" sz="2000" dirty="0"/>
          </a:p>
          <a:p>
            <a:pPr indent="-2286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10631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49CDBA-E5A9-40BF-96B6-159F90A89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53572"/>
            <a:ext cx="3887234" cy="4461163"/>
          </a:xfrm>
        </p:spPr>
        <p:txBody>
          <a:bodyPr>
            <a:normAutofit fontScale="90000"/>
          </a:bodyPr>
          <a:lstStyle/>
          <a:p>
            <a:r>
              <a:rPr lang="en-US" sz="2800" b="1" dirty="0">
                <a:solidFill>
                  <a:srgbClr val="FFFFFF"/>
                </a:solidFill>
              </a:rPr>
              <a:t>Microsoft Office</a:t>
            </a:r>
            <a:br>
              <a:rPr lang="en-US" sz="2800" b="1" dirty="0">
                <a:solidFill>
                  <a:srgbClr val="FFFFFF"/>
                </a:solidFill>
              </a:rPr>
            </a:b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dirty="0">
                <a:solidFill>
                  <a:srgbClr val="FFFFFF"/>
                </a:solidFill>
              </a:rPr>
              <a:t>1 free download/family</a:t>
            </a:r>
            <a:br>
              <a:rPr lang="en-US" sz="2800" dirty="0">
                <a:solidFill>
                  <a:srgbClr val="FFFFFF"/>
                </a:solidFill>
              </a:rPr>
            </a:b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dirty="0">
                <a:solidFill>
                  <a:srgbClr val="FFFFFF"/>
                </a:solidFill>
              </a:rPr>
              <a:t> Helps kids do schoolwork on-line</a:t>
            </a:r>
            <a:br>
              <a:rPr lang="en-US" sz="2800" dirty="0">
                <a:solidFill>
                  <a:srgbClr val="FFFFFF"/>
                </a:solidFill>
              </a:rPr>
            </a:b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dirty="0">
                <a:solidFill>
                  <a:srgbClr val="FFFFFF"/>
                </a:solidFill>
              </a:rPr>
              <a:t>Gives your family access to programs like:</a:t>
            </a: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dirty="0">
                <a:solidFill>
                  <a:srgbClr val="FFFFFF"/>
                </a:solidFill>
              </a:rPr>
              <a:t>Teams</a:t>
            </a: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dirty="0">
                <a:solidFill>
                  <a:srgbClr val="FFFFFF"/>
                </a:solidFill>
              </a:rPr>
              <a:t>Word</a:t>
            </a: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dirty="0">
                <a:solidFill>
                  <a:srgbClr val="FFFFFF"/>
                </a:solidFill>
              </a:rPr>
              <a:t>Excel</a:t>
            </a: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dirty="0" err="1">
                <a:solidFill>
                  <a:srgbClr val="FFFFFF"/>
                </a:solidFill>
              </a:rPr>
              <a:t>Powerpoint</a:t>
            </a:r>
            <a:br>
              <a:rPr lang="en-US" sz="2800" dirty="0">
                <a:solidFill>
                  <a:srgbClr val="FFFFFF"/>
                </a:solidFill>
              </a:rPr>
            </a:br>
            <a:br>
              <a:rPr lang="en-US" sz="2800" dirty="0">
                <a:solidFill>
                  <a:srgbClr val="FFFFFF"/>
                </a:solidFill>
              </a:rPr>
            </a:br>
            <a:endParaRPr lang="en-CA" sz="2800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9EAF3-3C89-490B-A4BF-42C54FF40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lnSpcReduction="10000"/>
          </a:bodyPr>
          <a:lstStyle/>
          <a:p>
            <a:pPr marL="0" indent="0" fontAlgn="base">
              <a:buNone/>
            </a:pPr>
            <a:r>
              <a:rPr lang="en-US" sz="4000" dirty="0"/>
              <a:t>Microsoft office Suite 365</a:t>
            </a:r>
            <a:br>
              <a:rPr lang="en-US" sz="2400" dirty="0"/>
            </a:br>
            <a:endParaRPr lang="en-US" sz="2400" dirty="0"/>
          </a:p>
          <a:p>
            <a:pPr fontAlgn="base"/>
            <a:r>
              <a:rPr lang="en-US" sz="2400" dirty="0"/>
              <a:t>1) Go to </a:t>
            </a:r>
            <a:r>
              <a:rPr lang="en-US" sz="2400" dirty="0">
                <a:hlinkClick r:id="rId2"/>
              </a:rPr>
              <a:t>http://west.lethsd.ab.ca</a:t>
            </a:r>
            <a:endParaRPr lang="en-US" sz="2400" dirty="0"/>
          </a:p>
          <a:p>
            <a:pPr fontAlgn="base"/>
            <a:r>
              <a:rPr lang="en-US" sz="2400" dirty="0"/>
              <a:t>2) Click on Quick Links</a:t>
            </a:r>
          </a:p>
          <a:p>
            <a:pPr fontAlgn="base"/>
            <a:r>
              <a:rPr lang="en-US" sz="2400" dirty="0"/>
              <a:t>3) Click on Office 365 Webmail</a:t>
            </a:r>
          </a:p>
          <a:p>
            <a:pPr fontAlgn="base"/>
            <a:r>
              <a:rPr lang="en-US" sz="2400" dirty="0"/>
              <a:t>4) Log in with student information</a:t>
            </a:r>
          </a:p>
          <a:p>
            <a:pPr marL="0" indent="0" fontAlgn="base">
              <a:buNone/>
            </a:pPr>
            <a:r>
              <a:rPr lang="en-US" sz="2400" i="1" dirty="0">
                <a:solidFill>
                  <a:schemeClr val="accent2"/>
                </a:solidFill>
              </a:rPr>
              <a:t> (</a:t>
            </a:r>
            <a:r>
              <a:rPr lang="en-US" sz="2400" i="1" dirty="0" err="1">
                <a:solidFill>
                  <a:schemeClr val="accent2"/>
                </a:solidFill>
              </a:rPr>
              <a:t>Username:John.doe</a:t>
            </a:r>
            <a:r>
              <a:rPr lang="en-US" sz="2400" i="1" dirty="0">
                <a:solidFill>
                  <a:schemeClr val="accent2"/>
                </a:solidFill>
              </a:rPr>
              <a:t>(</a:t>
            </a:r>
            <a:r>
              <a:rPr lang="en-US" sz="2400" i="1" dirty="0" err="1">
                <a:solidFill>
                  <a:schemeClr val="accent2"/>
                </a:solidFill>
              </a:rPr>
              <a:t>gradyear</a:t>
            </a:r>
            <a:r>
              <a:rPr lang="en-US" sz="2400" i="1" dirty="0">
                <a:solidFill>
                  <a:schemeClr val="accent2"/>
                </a:solidFill>
              </a:rPr>
              <a:t>)@lethsd.ab.ca) (Password: your students Alberta School Number). </a:t>
            </a:r>
          </a:p>
          <a:p>
            <a:pPr marL="0" indent="0" fontAlgn="base">
              <a:buNone/>
            </a:pPr>
            <a:r>
              <a:rPr lang="en-US" sz="2400" i="1" dirty="0">
                <a:solidFill>
                  <a:schemeClr val="accent6">
                    <a:lumMod val="75000"/>
                  </a:schemeClr>
                </a:solidFill>
              </a:rPr>
              <a:t>You may have changed password already. Call the school if you need help at 403-327-4169</a:t>
            </a:r>
          </a:p>
          <a:p>
            <a:pPr fontAlgn="base"/>
            <a:r>
              <a:rPr lang="en-US" sz="2400" dirty="0"/>
              <a:t>5) Click the "Waffle" icon in the top left corner</a:t>
            </a:r>
          </a:p>
          <a:p>
            <a:pPr fontAlgn="base"/>
            <a:r>
              <a:rPr lang="en-US" sz="2400" dirty="0"/>
              <a:t>6) Click "Office 365" In the top right corner of that menu</a:t>
            </a:r>
          </a:p>
          <a:p>
            <a:pPr fontAlgn="base"/>
            <a:r>
              <a:rPr lang="en-US" sz="2400" dirty="0"/>
              <a:t>7) Click "Install Office 365" in the top right corner</a:t>
            </a:r>
          </a:p>
          <a:p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4161735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8F7A2-098D-42F5-8C93-299A6AEEAFE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/>
              <a:t>Passwords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DC7440-4679-4E90-AEE1-9E602D381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School has a record of your child’s Alberta School Number (ASN).  It is also on their report cards.</a:t>
            </a:r>
          </a:p>
          <a:p>
            <a:r>
              <a:rPr lang="en-US" dirty="0"/>
              <a:t>If you change the password from their ASN number – the school will not have that password saved.</a:t>
            </a:r>
          </a:p>
          <a:p>
            <a:r>
              <a:rPr lang="en-US" dirty="0"/>
              <a:t>The only way to “retrieve” the password is to reset it through the school back to the 9 digit ASN number.</a:t>
            </a:r>
          </a:p>
          <a:p>
            <a:r>
              <a:rPr lang="en-US" dirty="0"/>
              <a:t>Long story short – if you keep the password as the ASN number the school and parents will always be able to log into Microsoft 365.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57617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35D61A1-8484-4749-8AD0-A3455E075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2C224B-C809-4F8C-BACD-7BDCCBA92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Go to </a:t>
            </a:r>
            <a:r>
              <a:rPr lang="en-US">
                <a:hlinkClick r:id="rId2"/>
              </a:rPr>
              <a:t>http://west.lethsd.ab.ca</a:t>
            </a:r>
            <a:br>
              <a:rPr lang="en-US"/>
            </a:br>
            <a:r>
              <a:rPr lang="en-US"/>
              <a:t>Go to Quick Links</a:t>
            </a:r>
          </a:p>
        </p:txBody>
      </p:sp>
      <p:sp>
        <p:nvSpPr>
          <p:cNvPr id="20" name="Rounded Rectangle 5">
            <a:extLst>
              <a:ext uri="{FF2B5EF4-FFF2-40B4-BE49-F238E27FC236}">
                <a16:creationId xmlns:a16="http://schemas.microsoft.com/office/drawing/2014/main" id="{1447903E-2B66-479D-959B-F2EBB2CC9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28801"/>
            <a:ext cx="10515600" cy="436245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FD04A96-CD8B-4A31-83FD-14FE1A36EF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r="64177"/>
          <a:stretch/>
        </p:blipFill>
        <p:spPr>
          <a:xfrm>
            <a:off x="1158240" y="2149222"/>
            <a:ext cx="9875520" cy="372160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062848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27">
            <a:extLst>
              <a:ext uri="{FF2B5EF4-FFF2-40B4-BE49-F238E27FC236}">
                <a16:creationId xmlns:a16="http://schemas.microsoft.com/office/drawing/2014/main" id="{74426AB7-D619-4515-962A-BC83909EC0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64C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29">
            <a:extLst>
              <a:ext uri="{FF2B5EF4-FFF2-40B4-BE49-F238E27FC236}">
                <a16:creationId xmlns:a16="http://schemas.microsoft.com/office/drawing/2014/main" id="{DE47DF98-723F-4AAC-ABCF-CACBC438F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3840" y="256540"/>
            <a:ext cx="11704320" cy="6365239"/>
          </a:xfrm>
          <a:prstGeom prst="rect">
            <a:avLst/>
          </a:prstGeom>
          <a:solidFill>
            <a:srgbClr val="FFFF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A29FC7C-9308-4FDE-8DCA-405668055B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895600" y="5768204"/>
            <a:ext cx="6400800" cy="0"/>
          </a:xfrm>
          <a:prstGeom prst="line">
            <a:avLst/>
          </a:prstGeom>
          <a:ln>
            <a:solidFill>
              <a:srgbClr val="964C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F3C8AE5-261D-4A83-AF04-E67BED8CB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980" y="4277356"/>
            <a:ext cx="9966960" cy="15603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2300" b="1">
                <a:solidFill>
                  <a:srgbClr val="964C38"/>
                </a:solidFill>
              </a:rPr>
              <a:t>You can register for this account with your credit card or banking information.</a:t>
            </a:r>
            <a:br>
              <a:rPr lang="en-US" sz="2300" b="1">
                <a:solidFill>
                  <a:srgbClr val="964C38"/>
                </a:solidFill>
              </a:rPr>
            </a:br>
            <a:r>
              <a:rPr lang="en-US" sz="2300" b="1">
                <a:solidFill>
                  <a:srgbClr val="964C38"/>
                </a:solidFill>
              </a:rPr>
              <a:t>You create your own username and password.</a:t>
            </a:r>
            <a:br>
              <a:rPr lang="en-US" sz="2300">
                <a:solidFill>
                  <a:srgbClr val="964C38"/>
                </a:solidFill>
              </a:rPr>
            </a:br>
            <a:endParaRPr lang="en-US" sz="2300" dirty="0">
              <a:solidFill>
                <a:srgbClr val="964C38"/>
              </a:solidFill>
            </a:endParaRP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ADAA1436-32DD-4A9D-AE0A-D160C705A8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798"/>
          <a:stretch/>
        </p:blipFill>
        <p:spPr>
          <a:xfrm>
            <a:off x="243840" y="256540"/>
            <a:ext cx="11704320" cy="376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556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BCC1D7AB61D146A6566415FBD49CE6" ma:contentTypeVersion="33" ma:contentTypeDescription="Create a new document." ma:contentTypeScope="" ma:versionID="676613b613e2d90a7ddade61f258d5aa">
  <xsd:schema xmlns:xsd="http://www.w3.org/2001/XMLSchema" xmlns:xs="http://www.w3.org/2001/XMLSchema" xmlns:p="http://schemas.microsoft.com/office/2006/metadata/properties" xmlns:ns3="2dfdbd87-feb3-4b3a-b11d-aaad4bfbe884" xmlns:ns4="c17d24db-1525-423a-a246-76d2fc38ff69" targetNamespace="http://schemas.microsoft.com/office/2006/metadata/properties" ma:root="true" ma:fieldsID="442341f0850dee0f537c5506c0571f2e" ns3:_="" ns4:_="">
    <xsd:import namespace="2dfdbd87-feb3-4b3a-b11d-aaad4bfbe884"/>
    <xsd:import namespace="c17d24db-1525-423a-a246-76d2fc38ff6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TeamsChannelId" minOccurs="0"/>
                <xsd:element ref="ns4:Math_Settings" minOccurs="0"/>
                <xsd:element ref="ns4:Distribution_Groups" minOccurs="0"/>
                <xsd:element ref="ns4:LMS_Mappings" minOccurs="0"/>
                <xsd:element ref="ns4:IsNotebookLock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fdbd87-feb3-4b3a-b11d-aaad4bfbe8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7d24db-1525-423a-a246-76d2fc38ff69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5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6" nillable="true" ma:displayName="Culture Name" ma:internalName="CultureName">
      <xsd:simpleType>
        <xsd:restriction base="dms:Text"/>
      </xsd:simpleType>
    </xsd:element>
    <xsd:element name="AppVersion" ma:index="17" nillable="true" ma:displayName="App Version" ma:internalName="AppVersion">
      <xsd:simpleType>
        <xsd:restriction base="dms:Text"/>
      </xsd:simpleType>
    </xsd:element>
    <xsd:element name="Teachers" ma:index="18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9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0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1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2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3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4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5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28" nillable="true" ma:displayName="Tags" ma:internalName="MediaServiceAutoTags" ma:readOnly="true">
      <xsd:simpleType>
        <xsd:restriction base="dms:Text"/>
      </xsd:simpleType>
    </xsd:element>
    <xsd:element name="MediaServiceDateTaken" ma:index="2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0" nillable="true" ma:displayName="Location" ma:internalName="MediaServiceLocation" ma:readOnly="true">
      <xsd:simpleType>
        <xsd:restriction base="dms:Text"/>
      </xsd:simpleType>
    </xsd:element>
    <xsd:element name="MediaServiceOCR" ma:index="3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3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ChannelId" ma:index="36" nillable="true" ma:displayName="Teams Channel Id" ma:internalName="TeamsChannelId">
      <xsd:simpleType>
        <xsd:restriction base="dms:Text"/>
      </xsd:simpleType>
    </xsd:element>
    <xsd:element name="Math_Settings" ma:index="37" nillable="true" ma:displayName="Math Settings" ma:internalName="Math_Settings">
      <xsd:simpleType>
        <xsd:restriction base="dms:Text"/>
      </xsd:simpleType>
    </xsd:element>
    <xsd:element name="Distribution_Groups" ma:index="38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9" nillable="true" ma:displayName="LMS Mappings" ma:internalName="LMS_Mappings">
      <xsd:simpleType>
        <xsd:restriction base="dms:Note">
          <xsd:maxLength value="255"/>
        </xsd:restriction>
      </xsd:simpleType>
    </xsd:element>
    <xsd:element name="IsNotebookLocked" ma:index="40" nillable="true" ma:displayName="Is Notebook Locked" ma:internalName="IsNotebookLocked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c17d24db-1525-423a-a246-76d2fc38ff69" xsi:nil="true"/>
    <Teachers xmlns="c17d24db-1525-423a-a246-76d2fc38ff69">
      <UserInfo>
        <DisplayName/>
        <AccountId xsi:nil="true"/>
        <AccountType/>
      </UserInfo>
    </Teachers>
    <Student_Groups xmlns="c17d24db-1525-423a-a246-76d2fc38ff69">
      <UserInfo>
        <DisplayName/>
        <AccountId xsi:nil="true"/>
        <AccountType/>
      </UserInfo>
    </Student_Groups>
    <LMS_Mappings xmlns="c17d24db-1525-423a-a246-76d2fc38ff69" xsi:nil="true"/>
    <IsNotebookLocked xmlns="c17d24db-1525-423a-a246-76d2fc38ff69" xsi:nil="true"/>
    <Has_Teacher_Only_SectionGroup xmlns="c17d24db-1525-423a-a246-76d2fc38ff69" xsi:nil="true"/>
    <Students xmlns="c17d24db-1525-423a-a246-76d2fc38ff69">
      <UserInfo>
        <DisplayName/>
        <AccountId xsi:nil="true"/>
        <AccountType/>
      </UserInfo>
    </Students>
    <Templates xmlns="c17d24db-1525-423a-a246-76d2fc38ff69" xsi:nil="true"/>
    <Self_Registration_Enabled xmlns="c17d24db-1525-423a-a246-76d2fc38ff69" xsi:nil="true"/>
    <AppVersion xmlns="c17d24db-1525-423a-a246-76d2fc38ff69" xsi:nil="true"/>
    <Invited_Teachers xmlns="c17d24db-1525-423a-a246-76d2fc38ff69" xsi:nil="true"/>
    <NotebookType xmlns="c17d24db-1525-423a-a246-76d2fc38ff69" xsi:nil="true"/>
    <Distribution_Groups xmlns="c17d24db-1525-423a-a246-76d2fc38ff69" xsi:nil="true"/>
    <TeamsChannelId xmlns="c17d24db-1525-423a-a246-76d2fc38ff69" xsi:nil="true"/>
    <DefaultSectionNames xmlns="c17d24db-1525-423a-a246-76d2fc38ff69" xsi:nil="true"/>
    <Is_Collaboration_Space_Locked xmlns="c17d24db-1525-423a-a246-76d2fc38ff69" xsi:nil="true"/>
    <FolderType xmlns="c17d24db-1525-423a-a246-76d2fc38ff69" xsi:nil="true"/>
    <Owner xmlns="c17d24db-1525-423a-a246-76d2fc38ff69">
      <UserInfo>
        <DisplayName/>
        <AccountId xsi:nil="true"/>
        <AccountType/>
      </UserInfo>
    </Owner>
    <CultureName xmlns="c17d24db-1525-423a-a246-76d2fc38ff69" xsi:nil="true"/>
    <Invited_Students xmlns="c17d24db-1525-423a-a246-76d2fc38ff69" xsi:nil="true"/>
  </documentManagement>
</p:properties>
</file>

<file path=customXml/itemProps1.xml><?xml version="1.0" encoding="utf-8"?>
<ds:datastoreItem xmlns:ds="http://schemas.openxmlformats.org/officeDocument/2006/customXml" ds:itemID="{4A022988-30EE-4B71-93D7-D2722E5A0F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834557F-187A-42D2-B8A5-B82FE0F9DF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fdbd87-feb3-4b3a-b11d-aaad4bfbe884"/>
    <ds:schemaRef ds:uri="c17d24db-1525-423a-a246-76d2fc38ff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FC05281-B1F5-4583-84F8-D0E42D41B6B9}">
  <ds:schemaRefs>
    <ds:schemaRef ds:uri="http://schemas.microsoft.com/office/2006/metadata/properties"/>
    <ds:schemaRef ds:uri="http://purl.org/dc/dcmitype/"/>
    <ds:schemaRef ds:uri="http://purl.org/dc/terms/"/>
    <ds:schemaRef ds:uri="http://purl.org/dc/elements/1.1/"/>
    <ds:schemaRef ds:uri="c17d24db-1525-423a-a246-76d2fc38ff69"/>
    <ds:schemaRef ds:uri="http://schemas.microsoft.com/office/infopath/2007/PartnerControls"/>
    <ds:schemaRef ds:uri="2dfdbd87-feb3-4b3a-b11d-aaad4bfbe884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600</Words>
  <Application>Microsoft Office PowerPoint</Application>
  <PresentationFormat>Widescreen</PresentationFormat>
  <Paragraphs>35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Accounts You Need For School</vt:lpstr>
      <vt:lpstr>                Power School:  gives you access to report Cards, registration             Go to http://west.lethsd.ab.ca Go to Quick Links   ---- Create Account  </vt:lpstr>
      <vt:lpstr>You can link more than one child and more than one school </vt:lpstr>
      <vt:lpstr>Power School</vt:lpstr>
      <vt:lpstr>Microsoft Office  1 free download/family   Helps kids do schoolwork on-line  Gives your family access to programs like: Teams Word Excel Powerpoint  </vt:lpstr>
      <vt:lpstr>Passwords</vt:lpstr>
      <vt:lpstr>Go to http://west.lethsd.ab.ca Go to Quick Links</vt:lpstr>
      <vt:lpstr>You can register for this account with your credit card or banking information. You create your own username and password. </vt:lpstr>
      <vt:lpstr>This is an app for your phone.  Easiest way to enter attendance and get messages from school.  IF you don’t have the app you can call number: 1-866-879-1041</vt:lpstr>
      <vt:lpstr>This App for your phone allows you to connect to all information from the school and district and to your PowerSchool, School Cash On-line, Microsoft 365, and School Messenger accounts.  Everything in one place including current school and district messaging.   Create your own username and password.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Angela Wilde</dc:creator>
  <cp:lastModifiedBy>Angela Wilde</cp:lastModifiedBy>
  <cp:revision>2</cp:revision>
  <dcterms:created xsi:type="dcterms:W3CDTF">2020-05-28T18:07:41Z</dcterms:created>
  <dcterms:modified xsi:type="dcterms:W3CDTF">2020-09-14T19:41:23Z</dcterms:modified>
</cp:coreProperties>
</file>