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8" r:id="rId2"/>
    <p:sldId id="256" r:id="rId3"/>
    <p:sldId id="257" r:id="rId4"/>
    <p:sldId id="259" r:id="rId5"/>
    <p:sldId id="263" r:id="rId6"/>
    <p:sldId id="264" r:id="rId7"/>
    <p:sldId id="260" r:id="rId8"/>
    <p:sldId id="261" r:id="rId9"/>
    <p:sldId id="262"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3" d="100"/>
          <a:sy n="73" d="100"/>
        </p:scale>
        <p:origin x="7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796581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12653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817121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3009462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04153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382776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13044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32980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284667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49689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1/10/2022</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804870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1/10/2022</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140679870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hermis.alberta.ca/PAA/Default.aspx?CollectionID=2"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can01.safelinks.protection.outlook.com/?url=https%3A%2F%2Fwww.youtube.com%2Fwatch%3Fv%3DCt-lOOUqmyY&amp;data=04%7C01%7CBev.Smith%40lethsd.ab.ca%7C8b125065b28d46ba4f0908d97e0a543f%7C3c0e8b63e64e4c8da40f1d213b670472%7C0%7C0%7C637679405107962984%7CUnknown%7CTWFpbGZsb3d8eyJWIjoiMC4wLjAwMDAiLCJQIjoiV2luMzIiLCJBTiI6Ik1haWwiLCJXVCI6Mn0%3D%7C1000&amp;sdata=NNH%2Fo6jkp6kbBNHgdrxM2REWgNJkpIKoKKv%2Fxi%2BsDtw%3D&amp;reserved=0"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jigsawplanet.com/" TargetMode="External"/><Relationship Id="rId7" Type="http://schemas.openxmlformats.org/officeDocument/2006/relationships/hyperlink" Target="https://www.youtube.com/watch?v=Ct-lOOUqmyY" TargetMode="Externa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s://www.digipuzzle.net/minigames/findthedifferences/puzzle_animals.htm?language=english&amp;linkback=../../main/kids/index.htm" TargetMode="External"/><Relationship Id="rId5" Type="http://schemas.openxmlformats.org/officeDocument/2006/relationships/hyperlink" Target="https://www.education.com/worksheets/dot-to-dots/" TargetMode="External"/><Relationship Id="rId4" Type="http://schemas.openxmlformats.org/officeDocument/2006/relationships/hyperlink" Target="https://www.abcya.com/games/connect_the_dots"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ADF0D325-BB82-4B1D-A6BB-D97813400B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3332"/>
            <a:ext cx="4224841" cy="3330393"/>
          </a:xfrm>
          <a:prstGeom prst="rect">
            <a:avLst/>
          </a:prstGeom>
        </p:spPr>
      </p:pic>
      <p:sp>
        <p:nvSpPr>
          <p:cNvPr id="3" name="TextBox 2">
            <a:extLst>
              <a:ext uri="{FF2B5EF4-FFF2-40B4-BE49-F238E27FC236}">
                <a16:creationId xmlns:a16="http://schemas.microsoft.com/office/drawing/2014/main" id="{A2F97B92-F9F0-4E83-B64B-864AA2ED8595}"/>
              </a:ext>
            </a:extLst>
          </p:cNvPr>
          <p:cNvSpPr txBox="1"/>
          <p:nvPr/>
        </p:nvSpPr>
        <p:spPr>
          <a:xfrm>
            <a:off x="3827417" y="879774"/>
            <a:ext cx="7788276" cy="5016758"/>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Here are some learning activities developed by the school division for students who are learning from home for short periods of time during January 2022. </a:t>
            </a:r>
          </a:p>
          <a:p>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You will need access to some books (Raz kids on-line is available to you from your child’s teacher).  All other supplies students are to access from home.   </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If you are in Grade 1,2 or 3 you can choose from any of the following activities on slides 1, 2, 3, 4, 5, 6</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If you are in Grade 4 or 5  you can choose from any of the following activities on slides  7, 8, 9, 10, 11.</a:t>
            </a:r>
            <a:endParaRPr lang="en-CA" sz="2000" dirty="0">
              <a:latin typeface="Times New Roman" panose="02020603050405020304" pitchFamily="18" charset="0"/>
              <a:cs typeface="Times New Roman" panose="02020603050405020304" pitchFamily="18" charset="0"/>
            </a:endParaRPr>
          </a:p>
        </p:txBody>
      </p:sp>
      <p:pic>
        <p:nvPicPr>
          <p:cNvPr id="2050" name="Picture 2" descr="Free Cliparts Class Reminders, Download Free Cliparts Class Reminders png  images, Free ClipArts on Clipart Library">
            <a:extLst>
              <a:ext uri="{FF2B5EF4-FFF2-40B4-BE49-F238E27FC236}">
                <a16:creationId xmlns:a16="http://schemas.microsoft.com/office/drawing/2014/main" id="{C9FA416F-F8E6-43EF-9E11-8404C70C1C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578" y="4157526"/>
            <a:ext cx="247650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1081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3E1733BF-951B-477B-9763-4484FAF64C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172403"/>
            <a:ext cx="1945386" cy="1533525"/>
          </a:xfrm>
          <a:prstGeom prst="rect">
            <a:avLst/>
          </a:prstGeom>
        </p:spPr>
      </p:pic>
      <p:sp>
        <p:nvSpPr>
          <p:cNvPr id="3" name="TextBox 2">
            <a:extLst>
              <a:ext uri="{FF2B5EF4-FFF2-40B4-BE49-F238E27FC236}">
                <a16:creationId xmlns:a16="http://schemas.microsoft.com/office/drawing/2014/main" id="{8B9D1192-83FC-4C54-8B50-C11C279BC957}"/>
              </a:ext>
            </a:extLst>
          </p:cNvPr>
          <p:cNvSpPr txBox="1"/>
          <p:nvPr/>
        </p:nvSpPr>
        <p:spPr>
          <a:xfrm>
            <a:off x="2637609" y="217509"/>
            <a:ext cx="6916782" cy="584775"/>
          </a:xfrm>
          <a:prstGeom prst="rect">
            <a:avLst/>
          </a:prstGeom>
          <a:noFill/>
        </p:spPr>
        <p:txBody>
          <a:bodyPr wrap="square" rtlCol="0">
            <a:spAutoFit/>
          </a:bodyPr>
          <a:lstStyle/>
          <a:p>
            <a:r>
              <a:rPr lang="en-US" sz="2800" b="1" dirty="0"/>
              <a:t>Grade 4,5 Science </a:t>
            </a:r>
            <a:r>
              <a:rPr lang="en-US" sz="3200" b="1" dirty="0"/>
              <a:t>– </a:t>
            </a:r>
            <a:r>
              <a:rPr lang="en-US" sz="1400" dirty="0"/>
              <a:t>Investigating the Natural World</a:t>
            </a:r>
            <a:endParaRPr lang="en-CA" sz="1400" dirty="0"/>
          </a:p>
        </p:txBody>
      </p:sp>
      <p:graphicFrame>
        <p:nvGraphicFramePr>
          <p:cNvPr id="4" name="Table 3">
            <a:extLst>
              <a:ext uri="{FF2B5EF4-FFF2-40B4-BE49-F238E27FC236}">
                <a16:creationId xmlns:a16="http://schemas.microsoft.com/office/drawing/2014/main" id="{3DECE83C-9C5D-4156-8FC5-8B3070EDCFB8}"/>
              </a:ext>
            </a:extLst>
          </p:cNvPr>
          <p:cNvGraphicFramePr>
            <a:graphicFrameLocks noGrp="1"/>
          </p:cNvGraphicFramePr>
          <p:nvPr>
            <p:extLst>
              <p:ext uri="{D42A27DB-BD31-4B8C-83A1-F6EECF244321}">
                <p14:modId xmlns:p14="http://schemas.microsoft.com/office/powerpoint/2010/main" val="814804634"/>
              </p:ext>
            </p:extLst>
          </p:nvPr>
        </p:nvGraphicFramePr>
        <p:xfrm>
          <a:off x="413656" y="913666"/>
          <a:ext cx="10920550" cy="5944334"/>
        </p:xfrm>
        <a:graphic>
          <a:graphicData uri="http://schemas.openxmlformats.org/drawingml/2006/table">
            <a:tbl>
              <a:tblPr firstRow="1" firstCol="1" bandRow="1">
                <a:tableStyleId>{5C22544A-7EE6-4342-B048-85BDC9FD1C3A}</a:tableStyleId>
              </a:tblPr>
              <a:tblGrid>
                <a:gridCol w="2184110">
                  <a:extLst>
                    <a:ext uri="{9D8B030D-6E8A-4147-A177-3AD203B41FA5}">
                      <a16:colId xmlns:a16="http://schemas.microsoft.com/office/drawing/2014/main" val="2676381037"/>
                    </a:ext>
                  </a:extLst>
                </a:gridCol>
                <a:gridCol w="2184110">
                  <a:extLst>
                    <a:ext uri="{9D8B030D-6E8A-4147-A177-3AD203B41FA5}">
                      <a16:colId xmlns:a16="http://schemas.microsoft.com/office/drawing/2014/main" val="3354826744"/>
                    </a:ext>
                  </a:extLst>
                </a:gridCol>
                <a:gridCol w="2184110">
                  <a:extLst>
                    <a:ext uri="{9D8B030D-6E8A-4147-A177-3AD203B41FA5}">
                      <a16:colId xmlns:a16="http://schemas.microsoft.com/office/drawing/2014/main" val="1753131460"/>
                    </a:ext>
                  </a:extLst>
                </a:gridCol>
                <a:gridCol w="2184110">
                  <a:extLst>
                    <a:ext uri="{9D8B030D-6E8A-4147-A177-3AD203B41FA5}">
                      <a16:colId xmlns:a16="http://schemas.microsoft.com/office/drawing/2014/main" val="1545552703"/>
                    </a:ext>
                  </a:extLst>
                </a:gridCol>
                <a:gridCol w="2184110">
                  <a:extLst>
                    <a:ext uri="{9D8B030D-6E8A-4147-A177-3AD203B41FA5}">
                      <a16:colId xmlns:a16="http://schemas.microsoft.com/office/drawing/2014/main" val="2214587817"/>
                    </a:ext>
                  </a:extLst>
                </a:gridCol>
              </a:tblGrid>
              <a:tr h="457934">
                <a:tc>
                  <a:txBody>
                    <a:bodyPr/>
                    <a:lstStyle/>
                    <a:p>
                      <a:r>
                        <a:rPr lang="en-CA" sz="1200" dirty="0">
                          <a:effectLst/>
                        </a:rPr>
                        <a:t>Natural Exploration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Critical Observation </a:t>
                      </a:r>
                    </a:p>
                    <a:p>
                      <a:r>
                        <a:rPr lang="en-CA" sz="1200" dirty="0">
                          <a:effectLst/>
                        </a:rPr>
                        <a:t>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Questioning and</a:t>
                      </a:r>
                    </a:p>
                    <a:p>
                      <a:r>
                        <a:rPr lang="en-CA" sz="1200" dirty="0">
                          <a:effectLst/>
                        </a:rPr>
                        <a:t>Experimentation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Evaluation and Persistence</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Reflect, Adjust, Refine, and Interpret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extLst>
                  <a:ext uri="{0D108BD9-81ED-4DB2-BD59-A6C34878D82A}">
                    <a16:rowId xmlns:a16="http://schemas.microsoft.com/office/drawing/2014/main" val="4245570757"/>
                  </a:ext>
                </a:extLst>
              </a:tr>
              <a:tr h="4900303">
                <a:tc>
                  <a:txBody>
                    <a:bodyPr/>
                    <a:lstStyle/>
                    <a:p>
                      <a:r>
                        <a:rPr lang="en-CA" sz="1200" dirty="0">
                          <a:effectLst/>
                        </a:rPr>
                        <a:t>Plants and animals make waste that is recycled in nature. Explore your yard or a public park looking for examples of natural waste (e.g., waste that does not come from human activity). </a:t>
                      </a:r>
                    </a:p>
                    <a:p>
                      <a:r>
                        <a:rPr lang="en-CA" sz="1200" dirty="0">
                          <a:effectLst/>
                        </a:rPr>
                        <a:t> </a:t>
                      </a:r>
                    </a:p>
                    <a:p>
                      <a:r>
                        <a:rPr lang="en-CA" sz="1200" dirty="0">
                          <a:effectLst/>
                        </a:rPr>
                        <a:t>Which types of animals and organisms benefit from natural waste and how? Is all waste that comes from human activity necessarily bad? Why or why not? How could waste from human activity be disposed of in a way that helps the natural world?</a:t>
                      </a:r>
                    </a:p>
                    <a:p>
                      <a:r>
                        <a:rPr lang="en-CA" sz="1200" dirty="0">
                          <a:effectLst/>
                        </a:rPr>
                        <a:t> </a:t>
                      </a:r>
                    </a:p>
                    <a:p>
                      <a:r>
                        <a:rPr lang="en-CA" sz="1200" dirty="0">
                          <a:effectLst/>
                        </a:rPr>
                        <a:t>Reflect on these questions in a journal entry using pictures and words.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a:effectLst/>
                        </a:rPr>
                        <a:t>On a neighbourhood walk,</a:t>
                      </a:r>
                    </a:p>
                    <a:p>
                      <a:r>
                        <a:rPr lang="en-CA" sz="1200">
                          <a:effectLst/>
                        </a:rPr>
                        <a:t>Look for examples of litter. Identify which types of waste are most common. Create a chart to organize waste by the types of materials it is made of. Take field notes of what you find, using pictures and words to represent and describe what you see. </a:t>
                      </a:r>
                    </a:p>
                    <a:p>
                      <a:r>
                        <a:rPr lang="en-CA" sz="1200">
                          <a:effectLst/>
                        </a:rPr>
                        <a:t> </a:t>
                      </a:r>
                    </a:p>
                    <a:p>
                      <a:r>
                        <a:rPr lang="en-CA" sz="1200">
                          <a:effectLst/>
                        </a:rPr>
                        <a:t>Do the materials break down easily in nature, or do they last in the environment for many years? How could this litter be disposed of differently?</a:t>
                      </a:r>
                    </a:p>
                    <a:p>
                      <a:r>
                        <a:rPr lang="en-CA" sz="1200">
                          <a:effectLst/>
                        </a:rPr>
                        <a:t> </a:t>
                      </a:r>
                    </a:p>
                    <a:p>
                      <a:r>
                        <a:rPr lang="en-CA" sz="1200">
                          <a:effectLst/>
                        </a:rPr>
                        <a:t>Design a poster reminding people about how to properly dispose of their waste and the benefits of reducing some types of waste overall. </a:t>
                      </a:r>
                    </a:p>
                    <a:p>
                      <a:r>
                        <a:rPr lang="en-CA" sz="1200">
                          <a:effectLst/>
                        </a:rPr>
                        <a:t> </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a:effectLst/>
                        </a:rPr>
                        <a:t>Wetland ecosystems and their habitats are unique, diverse, and important to plants, animals, and humans.</a:t>
                      </a:r>
                    </a:p>
                    <a:p>
                      <a:r>
                        <a:rPr lang="en-CA" sz="1200">
                          <a:effectLst/>
                        </a:rPr>
                        <a:t>On a walk through our local wetlands, carefully observe, identify, and take field notes about the plants and animals that can be found there. Use pictures and words to represent and describe your observations.</a:t>
                      </a:r>
                    </a:p>
                    <a:p>
                      <a:r>
                        <a:rPr lang="en-CA" sz="1200">
                          <a:effectLst/>
                        </a:rPr>
                        <a:t> </a:t>
                      </a:r>
                    </a:p>
                    <a:p>
                      <a:r>
                        <a:rPr lang="en-CA" sz="1200">
                          <a:effectLst/>
                        </a:rPr>
                        <a:t>Do you notice ways that human actions could be impacting wetland ecosystems? How? How could individuals and groups act to preserve and improve the quality of wetland habitats through conservation? </a:t>
                      </a:r>
                    </a:p>
                    <a:p>
                      <a:r>
                        <a:rPr lang="en-CA" sz="1200">
                          <a:effectLst/>
                        </a:rPr>
                        <a:t> </a:t>
                      </a:r>
                    </a:p>
                    <a:p>
                      <a:r>
                        <a:rPr lang="en-CA" sz="1200">
                          <a:effectLst/>
                        </a:rPr>
                        <a:t>Create a plan that identifies human actions to protect wetland habitats.</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a:effectLst/>
                        </a:rPr>
                        <a:t>Trees and forests are important habitat for animals and capture carbon and produce oxygen for humans. On an urban forest walk, notice the different types of trees. </a:t>
                      </a:r>
                    </a:p>
                    <a:p>
                      <a:r>
                        <a:rPr lang="en-CA" sz="1200">
                          <a:effectLst/>
                        </a:rPr>
                        <a:t> </a:t>
                      </a:r>
                    </a:p>
                    <a:p>
                      <a:r>
                        <a:rPr lang="en-CA" sz="1200">
                          <a:effectLst/>
                        </a:rPr>
                        <a:t>What does their bark look like? What do their branches look like? What do their leaves look like, what shapes are they, and do they grow in patterns on trees? What sorts of animals can be found on, under, or around them and how do they affect each other?</a:t>
                      </a:r>
                    </a:p>
                    <a:p>
                      <a:r>
                        <a:rPr lang="en-CA" sz="1200">
                          <a:effectLst/>
                        </a:rPr>
                        <a:t> </a:t>
                      </a:r>
                    </a:p>
                    <a:p>
                      <a:r>
                        <a:rPr lang="en-CA" sz="1200">
                          <a:effectLst/>
                        </a:rPr>
                        <a:t>Take field notes of your observations, sketch 4 different trees you find on your walk, and organize them based on their characteristics. Compare and contrast the similarities and differences between the 4 types of trees you identified on your walk.</a:t>
                      </a:r>
                      <a:endParaRPr lang="en-CA" sz="120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tc>
                  <a:txBody>
                    <a:bodyPr/>
                    <a:lstStyle/>
                    <a:p>
                      <a:r>
                        <a:rPr lang="en-CA" sz="1200" dirty="0">
                          <a:effectLst/>
                        </a:rPr>
                        <a:t>Why is the natural world so important? Identify reasons why trees and forests are so important to animals and humans.</a:t>
                      </a:r>
                    </a:p>
                    <a:p>
                      <a:r>
                        <a:rPr lang="en-CA" sz="1200" dirty="0">
                          <a:effectLst/>
                        </a:rPr>
                        <a:t> </a:t>
                      </a:r>
                    </a:p>
                    <a:p>
                      <a:r>
                        <a:rPr lang="en-CA" sz="1200" dirty="0">
                          <a:effectLst/>
                        </a:rPr>
                        <a:t>Reflect on the ways that humans rely on trees and forests. What are examples of human actions that support forests? What are some examples of human actions that put forests at risk? How can we balance the use of trees to meet many human needs with the need for a life-supporting environment?</a:t>
                      </a:r>
                    </a:p>
                    <a:p>
                      <a:r>
                        <a:rPr lang="en-CA" sz="1200" dirty="0">
                          <a:effectLst/>
                        </a:rPr>
                        <a:t> </a:t>
                      </a:r>
                    </a:p>
                    <a:p>
                      <a:r>
                        <a:rPr lang="en-CA" sz="1200" dirty="0">
                          <a:effectLst/>
                        </a:rPr>
                        <a:t>Do you notice a conflict between human need and conservation? Write a 3-paragraph essay comparing and contrasting perspectives on the need for tree/forest use and the need for conservation. Develop an opinion about actions humans should take. Use evidence to support your position.</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3173" marR="53173" marT="0" marB="0"/>
                </a:tc>
                <a:extLst>
                  <a:ext uri="{0D108BD9-81ED-4DB2-BD59-A6C34878D82A}">
                    <a16:rowId xmlns:a16="http://schemas.microsoft.com/office/drawing/2014/main" val="2470359137"/>
                  </a:ext>
                </a:extLst>
              </a:tr>
            </a:tbl>
          </a:graphicData>
        </a:graphic>
      </p:graphicFrame>
    </p:spTree>
    <p:extLst>
      <p:ext uri="{BB962C8B-B14F-4D97-AF65-F5344CB8AC3E}">
        <p14:creationId xmlns:p14="http://schemas.microsoft.com/office/powerpoint/2010/main" val="3685018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1BF5F30C-7D69-4A5C-A257-5A09014243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56A4F159-D9A9-42D6-9F39-943C28D75102}"/>
              </a:ext>
            </a:extLst>
          </p:cNvPr>
          <p:cNvSpPr txBox="1"/>
          <p:nvPr/>
        </p:nvSpPr>
        <p:spPr>
          <a:xfrm>
            <a:off x="2472146" y="971396"/>
            <a:ext cx="6093822" cy="369332"/>
          </a:xfrm>
          <a:prstGeom prst="rect">
            <a:avLst/>
          </a:prstGeom>
          <a:noFill/>
        </p:spPr>
        <p:txBody>
          <a:bodyPr wrap="square">
            <a:spAutoFit/>
          </a:bodyPr>
          <a:lstStyle/>
          <a:p>
            <a:r>
              <a:rPr lang="en-CA" b="1" dirty="0"/>
              <a:t>Social Studies</a:t>
            </a:r>
            <a:r>
              <a:rPr lang="en-CA" sz="1800" b="1" dirty="0"/>
              <a:t> for Grade 4 and 5</a:t>
            </a:r>
          </a:p>
        </p:txBody>
      </p:sp>
      <p:sp>
        <p:nvSpPr>
          <p:cNvPr id="6" name="TextBox 5">
            <a:extLst>
              <a:ext uri="{FF2B5EF4-FFF2-40B4-BE49-F238E27FC236}">
                <a16:creationId xmlns:a16="http://schemas.microsoft.com/office/drawing/2014/main" id="{82763FB4-6E91-4FCB-85F5-E472E9D3FF95}"/>
              </a:ext>
            </a:extLst>
          </p:cNvPr>
          <p:cNvSpPr txBox="1"/>
          <p:nvPr/>
        </p:nvSpPr>
        <p:spPr>
          <a:xfrm>
            <a:off x="796834" y="1822267"/>
            <a:ext cx="9444446" cy="4401205"/>
          </a:xfrm>
          <a:prstGeom prst="rect">
            <a:avLst/>
          </a:prstGeom>
          <a:solidFill>
            <a:schemeClr val="accent6">
              <a:lumMod val="60000"/>
              <a:lumOff val="40000"/>
            </a:schemeClr>
          </a:solidFill>
        </p:spPr>
        <p:txBody>
          <a:bodyPr wrap="square" rtlCol="0">
            <a:spAutoFit/>
          </a:bodyPr>
          <a:lstStyle/>
          <a:p>
            <a:r>
              <a:rPr lang="en-CA" sz="2000" b="1" dirty="0">
                <a:effectLst/>
                <a:latin typeface="Calibri" panose="020F0502020204030204" pitchFamily="34" charset="0"/>
                <a:ea typeface="Calibri" panose="020F0502020204030204" pitchFamily="34" charset="0"/>
                <a:cs typeface="Times New Roman" panose="02020603050405020304" pitchFamily="18" charset="0"/>
              </a:rPr>
              <a:t>Grades 4-6, Social Studies,</a:t>
            </a:r>
            <a:r>
              <a:rPr lang="en-CA" sz="2000" dirty="0">
                <a:effectLst/>
                <a:latin typeface="Calibri" panose="020F0502020204030204" pitchFamily="34" charset="0"/>
                <a:ea typeface="Calibri" panose="020F0502020204030204" pitchFamily="34" charset="0"/>
                <a:cs typeface="Times New Roman" panose="02020603050405020304" pitchFamily="18" charset="0"/>
              </a:rPr>
              <a:t>– </a:t>
            </a:r>
            <a:r>
              <a:rPr lang="en-CA" sz="2000" b="1" dirty="0">
                <a:effectLst/>
                <a:latin typeface="Calibri" panose="020F0502020204030204" pitchFamily="34" charset="0"/>
                <a:ea typeface="Calibri" panose="020F0502020204030204" pitchFamily="34" charset="0"/>
                <a:cs typeface="Times New Roman" panose="02020603050405020304" pitchFamily="18" charset="0"/>
              </a:rPr>
              <a:t>Picturing Diversity as Canada’s Identity</a:t>
            </a:r>
          </a:p>
          <a:p>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Calibri" panose="020F0502020204030204" pitchFamily="34" charset="0"/>
                <a:ea typeface="Calibri" panose="020F0502020204030204" pitchFamily="34" charset="0"/>
                <a:cs typeface="Calibri" panose="020F0502020204030204" pitchFamily="34" charset="0"/>
              </a:rPr>
              <a:t>It’s important to look at media critically and to consider issues from multiple perspectives. Examining a variety of historical photographs and newspaper articles using the Internet (</a:t>
            </a:r>
            <a:r>
              <a:rPr lang="en-US" sz="2000" u="sng" dirty="0">
                <a:solidFill>
                  <a:srgbClr val="0563C1"/>
                </a:solidFill>
                <a:effectLst/>
                <a:highlight>
                  <a:srgbClr val="FFFF00"/>
                </a:highlight>
                <a:latin typeface="Calibri" panose="020F0502020204030204" pitchFamily="34" charset="0"/>
                <a:ea typeface="Calibri" panose="020F0502020204030204" pitchFamily="34" charset="0"/>
                <a:cs typeface="Calibri" panose="020F0502020204030204" pitchFamily="34" charset="0"/>
                <a:hlinkClick r:id="rId3"/>
              </a:rPr>
              <a:t>Alberta Heritage Resources</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err="1">
                <a:effectLst/>
                <a:latin typeface="Calibri" panose="020F0502020204030204" pitchFamily="34" charset="0"/>
                <a:ea typeface="Calibri" panose="020F0502020204030204" pitchFamily="34" charset="0"/>
                <a:cs typeface="Calibri" panose="020F0502020204030204" pitchFamily="34" charset="0"/>
              </a:rPr>
              <a:t>Historica</a:t>
            </a:r>
            <a:r>
              <a:rPr lang="en-US" sz="2000" dirty="0">
                <a:effectLst/>
                <a:latin typeface="Calibri" panose="020F0502020204030204" pitchFamily="34" charset="0"/>
                <a:ea typeface="Calibri" panose="020F0502020204030204" pitchFamily="34" charset="0"/>
                <a:cs typeface="Calibri" panose="020F0502020204030204" pitchFamily="34" charset="0"/>
              </a:rPr>
              <a:t> Canada, The Canadian Encyclopedia) consider who/what is and who/what is </a:t>
            </a:r>
            <a:r>
              <a:rPr lang="en-US" sz="2000" i="1" dirty="0">
                <a:effectLst/>
                <a:latin typeface="Calibri" panose="020F0502020204030204" pitchFamily="34" charset="0"/>
                <a:ea typeface="Calibri" panose="020F0502020204030204" pitchFamily="34" charset="0"/>
                <a:cs typeface="Calibri" panose="020F0502020204030204" pitchFamily="34" charset="0"/>
              </a:rPr>
              <a:t>not </a:t>
            </a:r>
            <a:r>
              <a:rPr lang="en-US" sz="2000" dirty="0">
                <a:effectLst/>
                <a:latin typeface="Calibri" panose="020F0502020204030204" pitchFamily="34" charset="0"/>
                <a:ea typeface="Calibri" panose="020F0502020204030204" pitchFamily="34" charset="0"/>
                <a:cs typeface="Calibri" panose="020F0502020204030204" pitchFamily="34" charset="0"/>
              </a:rPr>
              <a:t>represented, and </a:t>
            </a:r>
            <a:r>
              <a:rPr lang="en-US" sz="2000" i="1" dirty="0">
                <a:effectLst/>
                <a:latin typeface="Calibri" panose="020F0502020204030204" pitchFamily="34" charset="0"/>
                <a:ea typeface="Calibri" panose="020F0502020204030204" pitchFamily="34" charset="0"/>
                <a:cs typeface="Calibri" panose="020F0502020204030204" pitchFamily="34" charset="0"/>
              </a:rPr>
              <a:t>how</a:t>
            </a:r>
            <a:r>
              <a:rPr lang="en-US" sz="2000" dirty="0">
                <a:effectLst/>
                <a:latin typeface="Calibri" panose="020F0502020204030204" pitchFamily="34" charset="0"/>
                <a:ea typeface="Calibri" panose="020F0502020204030204" pitchFamily="34" charset="0"/>
                <a:cs typeface="Calibri" panose="020F0502020204030204" pitchFamily="34" charset="0"/>
              </a:rPr>
              <a:t> the subjects and objects are represented.</a:t>
            </a:r>
          </a:p>
          <a:p>
            <a:r>
              <a:rPr lang="en-US" sz="2000" dirty="0">
                <a:effectLst/>
                <a:latin typeface="Calibri" panose="020F0502020204030204" pitchFamily="34" charset="0"/>
                <a:ea typeface="Calibri" panose="020F0502020204030204" pitchFamily="34" charset="0"/>
                <a:cs typeface="Calibri" panose="020F0502020204030204" pitchFamily="34" charset="0"/>
              </a:rPr>
              <a:t>What can images tell you about the era when a photo was taken? How do you know? </a:t>
            </a:r>
          </a:p>
          <a:p>
            <a:r>
              <a:rPr lang="en-US" sz="2000" dirty="0">
                <a:effectLst/>
                <a:latin typeface="Calibri" panose="020F0502020204030204" pitchFamily="34" charset="0"/>
                <a:ea typeface="Calibri" panose="020F0502020204030204" pitchFamily="34" charset="0"/>
                <a:cs typeface="Calibri" panose="020F0502020204030204" pitchFamily="34" charset="0"/>
              </a:rPr>
              <a:t>Think about the style of dress, the buildings and objects in the background, and what people are doing in the pictures. </a:t>
            </a:r>
          </a:p>
          <a:p>
            <a:r>
              <a:rPr lang="en-US" sz="2000" dirty="0">
                <a:effectLst/>
                <a:latin typeface="Calibri" panose="020F0502020204030204" pitchFamily="34" charset="0"/>
                <a:ea typeface="Calibri" panose="020F0502020204030204" pitchFamily="34" charset="0"/>
                <a:cs typeface="Calibri" panose="020F0502020204030204" pitchFamily="34" charset="0"/>
              </a:rPr>
              <a:t>Take or collect a variety of pictures and create a photo collage that demonstrates a diversity of cultural influences in Alberta. Use the collage to tell the story of diversity in your community. </a:t>
            </a:r>
          </a:p>
          <a:p>
            <a:r>
              <a:rPr lang="en-US" sz="2000" dirty="0">
                <a:effectLst/>
                <a:latin typeface="Calibri" panose="020F0502020204030204" pitchFamily="34" charset="0"/>
                <a:ea typeface="Calibri" panose="020F0502020204030204" pitchFamily="34" charset="0"/>
                <a:cs typeface="Calibri" panose="020F0502020204030204" pitchFamily="34" charset="0"/>
              </a:rPr>
              <a:t>Write a poem that celebrates the strength in diversity to accompany the collage.</a:t>
            </a:r>
            <a:endParaRPr lang="en-CA"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4780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54F3A1D-530D-4F6C-B7A3-205217893CD4}"/>
              </a:ext>
            </a:extLst>
          </p:cNvPr>
          <p:cNvSpPr>
            <a:spLocks noGrp="1"/>
          </p:cNvSpPr>
          <p:nvPr>
            <p:ph type="subTitle" idx="4294967295"/>
          </p:nvPr>
        </p:nvSpPr>
        <p:spPr>
          <a:xfrm>
            <a:off x="6489700" y="92075"/>
            <a:ext cx="5702300" cy="6605588"/>
          </a:xfrm>
        </p:spPr>
        <p:txBody>
          <a:bodyPr vert="horz" lIns="91440" tIns="45720" rIns="91440" bIns="45720" rtlCol="0">
            <a:normAutofit/>
          </a:bodyPr>
          <a:lstStyle/>
          <a:p>
            <a:pPr algn="l"/>
            <a:endParaRPr lang="en-US" dirty="0">
              <a:latin typeface="Arial Rounded MT Bold" panose="020F0704030504030204" pitchFamily="34" charset="0"/>
            </a:endParaRPr>
          </a:p>
          <a:p>
            <a:pPr marL="285750" indent="-285750" algn="l">
              <a:buFont typeface="Arial" panose="020B0604020202020204" pitchFamily="34" charset="0"/>
              <a:buChar char="•"/>
            </a:pPr>
            <a:endParaRPr lang="en-US" cap="none" dirty="0"/>
          </a:p>
          <a:p>
            <a:pPr marL="285750" indent="-285750" algn="l">
              <a:buFont typeface="Arial" panose="020B0604020202020204" pitchFamily="34" charset="0"/>
              <a:buChar char="•"/>
            </a:pPr>
            <a:endParaRPr lang="en-US" dirty="0"/>
          </a:p>
          <a:p>
            <a:pPr marL="285750" indent="-285750" algn="l">
              <a:buFont typeface="Arial" panose="020B0604020202020204" pitchFamily="34" charset="0"/>
              <a:buChar char="•"/>
            </a:pPr>
            <a:endParaRPr lang="en-US" dirty="0"/>
          </a:p>
          <a:p>
            <a:pPr algn="l"/>
            <a:endParaRPr lang="en-US" dirty="0"/>
          </a:p>
        </p:txBody>
      </p:sp>
      <p:pic>
        <p:nvPicPr>
          <p:cNvPr id="7" name="Picture 6" descr="Logo, company name&#10;&#10;Description automatically generated">
            <a:extLst>
              <a:ext uri="{FF2B5EF4-FFF2-40B4-BE49-F238E27FC236}">
                <a16:creationId xmlns:a16="http://schemas.microsoft.com/office/drawing/2014/main" id="{380070DA-3E2F-4A66-9B76-F002F0D6BE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8" name="TextBox 7">
            <a:extLst>
              <a:ext uri="{FF2B5EF4-FFF2-40B4-BE49-F238E27FC236}">
                <a16:creationId xmlns:a16="http://schemas.microsoft.com/office/drawing/2014/main" id="{AD60943E-7D44-421E-BB95-7815E723C37A}"/>
              </a:ext>
            </a:extLst>
          </p:cNvPr>
          <p:cNvSpPr txBox="1"/>
          <p:nvPr/>
        </p:nvSpPr>
        <p:spPr>
          <a:xfrm>
            <a:off x="2234311" y="495300"/>
            <a:ext cx="7836789" cy="861774"/>
          </a:xfrm>
          <a:prstGeom prst="rect">
            <a:avLst/>
          </a:prstGeom>
          <a:noFill/>
        </p:spPr>
        <p:txBody>
          <a:bodyPr wrap="square" rtlCol="0">
            <a:spAutoFit/>
          </a:bodyPr>
          <a:lstStyle/>
          <a:p>
            <a:endParaRPr lang="en-US" dirty="0"/>
          </a:p>
          <a:p>
            <a:r>
              <a:rPr lang="en-CA" sz="3200" b="1" dirty="0"/>
              <a:t>Literacy Learning for Grade 1, 2, and 3</a:t>
            </a:r>
          </a:p>
        </p:txBody>
      </p:sp>
      <p:sp>
        <p:nvSpPr>
          <p:cNvPr id="69" name="TextBox 68">
            <a:extLst>
              <a:ext uri="{FF2B5EF4-FFF2-40B4-BE49-F238E27FC236}">
                <a16:creationId xmlns:a16="http://schemas.microsoft.com/office/drawing/2014/main" id="{AC14BD05-22FE-4DB3-8344-541331871ECE}"/>
              </a:ext>
            </a:extLst>
          </p:cNvPr>
          <p:cNvSpPr txBox="1"/>
          <p:nvPr/>
        </p:nvSpPr>
        <p:spPr>
          <a:xfrm>
            <a:off x="484886" y="1357074"/>
            <a:ext cx="9613900" cy="1846659"/>
          </a:xfrm>
          <a:prstGeom prst="rect">
            <a:avLst/>
          </a:prstGeom>
          <a:noFill/>
        </p:spPr>
        <p:txBody>
          <a:bodyPr wrap="square" rtlCol="0">
            <a:spAutoFit/>
          </a:bodyPr>
          <a:lstStyle/>
          <a:p>
            <a:pPr algn="l"/>
            <a:endParaRPr lang="en-CA" sz="1800" b="0" i="0" u="none" strike="noStrike" baseline="0" dirty="0">
              <a:solidFill>
                <a:srgbClr val="000000"/>
              </a:solidFill>
              <a:latin typeface="Calibri" panose="020F0502020204030204" pitchFamily="34" charset="0"/>
            </a:endParaRPr>
          </a:p>
          <a:p>
            <a:r>
              <a:rPr lang="en-CA" sz="1800" b="0" i="0" u="none" strike="noStrike" baseline="0" dirty="0">
                <a:solidFill>
                  <a:srgbClr val="000000"/>
                </a:solidFill>
                <a:latin typeface="Calibri" panose="020F0502020204030204" pitchFamily="34" charset="0"/>
              </a:rPr>
              <a:t> </a:t>
            </a:r>
            <a:r>
              <a:rPr lang="en-CA" sz="2400" b="1" i="0" u="none" strike="noStrike" baseline="0" dirty="0">
                <a:solidFill>
                  <a:srgbClr val="000000"/>
                </a:solidFill>
                <a:latin typeface="Calibri" panose="020F0502020204030204" pitchFamily="34" charset="0"/>
              </a:rPr>
              <a:t>Week 1: </a:t>
            </a:r>
          </a:p>
          <a:p>
            <a:r>
              <a:rPr lang="en-US" sz="1800" b="0" i="0" u="none" strike="noStrike" baseline="0" dirty="0">
                <a:solidFill>
                  <a:srgbClr val="000000"/>
                </a:solidFill>
                <a:latin typeface="Calibri" panose="020F0502020204030204" pitchFamily="34" charset="0"/>
              </a:rPr>
              <a:t>On this adventure, you will use a self-chosen fiction book. You can use the same book for more than one day. Each day you will choose one box to complete. </a:t>
            </a:r>
          </a:p>
          <a:p>
            <a:endParaRPr lang="en-US" dirty="0">
              <a:solidFill>
                <a:srgbClr val="000000"/>
              </a:solidFill>
              <a:latin typeface="Calibri" panose="020F0502020204030204" pitchFamily="34" charset="0"/>
            </a:endParaRPr>
          </a:p>
          <a:p>
            <a:endParaRPr lang="en-CA" dirty="0"/>
          </a:p>
        </p:txBody>
      </p:sp>
      <p:graphicFrame>
        <p:nvGraphicFramePr>
          <p:cNvPr id="71" name="Table 70">
            <a:extLst>
              <a:ext uri="{FF2B5EF4-FFF2-40B4-BE49-F238E27FC236}">
                <a16:creationId xmlns:a16="http://schemas.microsoft.com/office/drawing/2014/main" id="{0D7B7F2F-D8C8-4A1D-AFAC-4B327BC412C0}"/>
              </a:ext>
            </a:extLst>
          </p:cNvPr>
          <p:cNvGraphicFramePr>
            <a:graphicFrameLocks noGrp="1"/>
          </p:cNvGraphicFramePr>
          <p:nvPr>
            <p:extLst>
              <p:ext uri="{D42A27DB-BD31-4B8C-83A1-F6EECF244321}">
                <p14:modId xmlns:p14="http://schemas.microsoft.com/office/powerpoint/2010/main" val="1804364085"/>
              </p:ext>
            </p:extLst>
          </p:nvPr>
        </p:nvGraphicFramePr>
        <p:xfrm>
          <a:off x="622300" y="2819159"/>
          <a:ext cx="10083800" cy="4043871"/>
        </p:xfrm>
        <a:graphic>
          <a:graphicData uri="http://schemas.openxmlformats.org/drawingml/2006/table">
            <a:tbl>
              <a:tblPr firstRow="1" firstCol="1" lastRow="1" lastCol="1" bandRow="1" bandCol="1">
                <a:tableStyleId>{5C22544A-7EE6-4342-B048-85BDC9FD1C3A}</a:tableStyleId>
              </a:tblPr>
              <a:tblGrid>
                <a:gridCol w="2016760">
                  <a:extLst>
                    <a:ext uri="{9D8B030D-6E8A-4147-A177-3AD203B41FA5}">
                      <a16:colId xmlns:a16="http://schemas.microsoft.com/office/drawing/2014/main" val="148669395"/>
                    </a:ext>
                  </a:extLst>
                </a:gridCol>
                <a:gridCol w="2016760">
                  <a:extLst>
                    <a:ext uri="{9D8B030D-6E8A-4147-A177-3AD203B41FA5}">
                      <a16:colId xmlns:a16="http://schemas.microsoft.com/office/drawing/2014/main" val="4236164261"/>
                    </a:ext>
                  </a:extLst>
                </a:gridCol>
                <a:gridCol w="2016760">
                  <a:extLst>
                    <a:ext uri="{9D8B030D-6E8A-4147-A177-3AD203B41FA5}">
                      <a16:colId xmlns:a16="http://schemas.microsoft.com/office/drawing/2014/main" val="3909671888"/>
                    </a:ext>
                  </a:extLst>
                </a:gridCol>
                <a:gridCol w="2016760">
                  <a:extLst>
                    <a:ext uri="{9D8B030D-6E8A-4147-A177-3AD203B41FA5}">
                      <a16:colId xmlns:a16="http://schemas.microsoft.com/office/drawing/2014/main" val="27949464"/>
                    </a:ext>
                  </a:extLst>
                </a:gridCol>
                <a:gridCol w="2016760">
                  <a:extLst>
                    <a:ext uri="{9D8B030D-6E8A-4147-A177-3AD203B41FA5}">
                      <a16:colId xmlns:a16="http://schemas.microsoft.com/office/drawing/2014/main" val="3168795281"/>
                    </a:ext>
                  </a:extLst>
                </a:gridCol>
              </a:tblGrid>
              <a:tr h="3946765">
                <a:tc>
                  <a:txBody>
                    <a:bodyPr/>
                    <a:lstStyle/>
                    <a:p>
                      <a:pPr marL="67945" marR="90170"/>
                      <a:r>
                        <a:rPr lang="en-US" sz="1600" dirty="0">
                          <a:effectLst/>
                        </a:rPr>
                        <a:t>Advertisement:</a:t>
                      </a:r>
                      <a:r>
                        <a:rPr lang="en-US" sz="1600" spc="5" dirty="0">
                          <a:effectLst/>
                        </a:rPr>
                        <a:t> </a:t>
                      </a:r>
                      <a:r>
                        <a:rPr lang="en-US" sz="1600" dirty="0">
                          <a:effectLst/>
                        </a:rPr>
                        <a:t>Create a poster or</a:t>
                      </a:r>
                      <a:r>
                        <a:rPr lang="en-US" sz="1600" spc="5" dirty="0">
                          <a:effectLst/>
                        </a:rPr>
                        <a:t> </a:t>
                      </a:r>
                      <a:r>
                        <a:rPr lang="en-US" sz="1600" dirty="0">
                          <a:effectLst/>
                        </a:rPr>
                        <a:t>video that would</a:t>
                      </a:r>
                      <a:r>
                        <a:rPr lang="en-US" sz="1600" spc="5" dirty="0">
                          <a:effectLst/>
                        </a:rPr>
                        <a:t> </a:t>
                      </a:r>
                      <a:r>
                        <a:rPr lang="en-US" sz="1600" dirty="0">
                          <a:effectLst/>
                        </a:rPr>
                        <a:t>convince another</a:t>
                      </a:r>
                      <a:r>
                        <a:rPr lang="en-US" sz="1600" spc="5" dirty="0">
                          <a:effectLst/>
                        </a:rPr>
                        <a:t> </a:t>
                      </a:r>
                      <a:r>
                        <a:rPr lang="en-US" sz="1600" dirty="0">
                          <a:effectLst/>
                        </a:rPr>
                        <a:t>student to read your</a:t>
                      </a:r>
                      <a:r>
                        <a:rPr lang="en-US" sz="1600" spc="-260" dirty="0">
                          <a:effectLst/>
                        </a:rPr>
                        <a:t> </a:t>
                      </a:r>
                      <a:r>
                        <a:rPr lang="en-US" sz="1600" dirty="0">
                          <a:effectLst/>
                        </a:rPr>
                        <a:t>book. What makes it</a:t>
                      </a:r>
                      <a:r>
                        <a:rPr lang="en-US" sz="1600" spc="-260" dirty="0">
                          <a:effectLst/>
                        </a:rPr>
                        <a:t> </a:t>
                      </a:r>
                      <a:r>
                        <a:rPr lang="en-US" sz="1600" dirty="0">
                          <a:effectLst/>
                        </a:rPr>
                        <a:t>a great book? Who</a:t>
                      </a:r>
                      <a:r>
                        <a:rPr lang="en-US" sz="1600" spc="5" dirty="0">
                          <a:effectLst/>
                        </a:rPr>
                        <a:t> </a:t>
                      </a:r>
                      <a:r>
                        <a:rPr lang="en-US" sz="1600" dirty="0">
                          <a:effectLst/>
                        </a:rPr>
                        <a:t>would like to read it?</a:t>
                      </a:r>
                      <a:r>
                        <a:rPr lang="en-US" sz="1600" spc="-260" dirty="0">
                          <a:effectLst/>
                        </a:rPr>
                        <a:t> </a:t>
                      </a:r>
                      <a:r>
                        <a:rPr lang="en-US" sz="1600" dirty="0">
                          <a:effectLst/>
                        </a:rPr>
                        <a:t>Try and sell your</a:t>
                      </a:r>
                      <a:r>
                        <a:rPr lang="en-US" sz="1600" spc="5" dirty="0">
                          <a:effectLst/>
                        </a:rPr>
                        <a:t> </a:t>
                      </a:r>
                      <a:r>
                        <a:rPr lang="en-US" sz="1600" dirty="0">
                          <a:effectLst/>
                        </a:rPr>
                        <a:t>book.</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84455"/>
                      <a:r>
                        <a:rPr lang="en-US" sz="1600" dirty="0">
                          <a:effectLst/>
                        </a:rPr>
                        <a:t>Character Traits: A</a:t>
                      </a:r>
                      <a:r>
                        <a:rPr lang="en-US" sz="1600" spc="5" dirty="0">
                          <a:effectLst/>
                        </a:rPr>
                        <a:t> </a:t>
                      </a:r>
                      <a:r>
                        <a:rPr lang="en-US" sz="1600" dirty="0">
                          <a:effectLst/>
                        </a:rPr>
                        <a:t>character trait is</a:t>
                      </a:r>
                      <a:r>
                        <a:rPr lang="en-US" sz="1600" spc="5" dirty="0">
                          <a:effectLst/>
                        </a:rPr>
                        <a:t> </a:t>
                      </a:r>
                      <a:r>
                        <a:rPr lang="en-US" sz="1600" dirty="0">
                          <a:effectLst/>
                        </a:rPr>
                        <a:t>what</a:t>
                      </a:r>
                      <a:r>
                        <a:rPr lang="en-US" sz="1600" spc="5" dirty="0">
                          <a:effectLst/>
                        </a:rPr>
                        <a:t> </a:t>
                      </a:r>
                      <a:r>
                        <a:rPr lang="en-US" sz="1600" dirty="0">
                          <a:effectLst/>
                        </a:rPr>
                        <a:t>a character is</a:t>
                      </a:r>
                      <a:r>
                        <a:rPr lang="en-US" sz="1600" spc="5" dirty="0">
                          <a:effectLst/>
                        </a:rPr>
                        <a:t> </a:t>
                      </a:r>
                      <a:r>
                        <a:rPr lang="en-US" sz="1600" dirty="0">
                          <a:effectLst/>
                        </a:rPr>
                        <a:t>like on the inside, for</a:t>
                      </a:r>
                      <a:r>
                        <a:rPr lang="en-US" sz="1600" spc="-260" dirty="0">
                          <a:effectLst/>
                        </a:rPr>
                        <a:t> </a:t>
                      </a:r>
                      <a:r>
                        <a:rPr lang="en-US" sz="1600" dirty="0">
                          <a:effectLst/>
                        </a:rPr>
                        <a:t>example, kind, evil,</a:t>
                      </a:r>
                      <a:r>
                        <a:rPr lang="en-US" sz="1600" spc="5" dirty="0">
                          <a:effectLst/>
                        </a:rPr>
                        <a:t> </a:t>
                      </a:r>
                      <a:r>
                        <a:rPr lang="en-US" sz="1600" dirty="0">
                          <a:effectLst/>
                        </a:rPr>
                        <a:t>distracted. Think</a:t>
                      </a:r>
                      <a:r>
                        <a:rPr lang="en-US" sz="1600" spc="5" dirty="0">
                          <a:effectLst/>
                        </a:rPr>
                        <a:t> </a:t>
                      </a:r>
                      <a:r>
                        <a:rPr lang="en-US" sz="1600" dirty="0">
                          <a:effectLst/>
                        </a:rPr>
                        <a:t>about the main</a:t>
                      </a:r>
                      <a:r>
                        <a:rPr lang="en-US" sz="1600" spc="5" dirty="0">
                          <a:effectLst/>
                        </a:rPr>
                        <a:t> </a:t>
                      </a:r>
                      <a:r>
                        <a:rPr lang="en-US" sz="1600" dirty="0">
                          <a:effectLst/>
                        </a:rPr>
                        <a:t>character in your</a:t>
                      </a:r>
                      <a:r>
                        <a:rPr lang="en-US" sz="1600" spc="5" dirty="0">
                          <a:effectLst/>
                        </a:rPr>
                        <a:t> </a:t>
                      </a:r>
                      <a:r>
                        <a:rPr lang="en-US" sz="1600" dirty="0">
                          <a:effectLst/>
                        </a:rPr>
                        <a:t>book. Choose 3</a:t>
                      </a:r>
                      <a:r>
                        <a:rPr lang="en-US" sz="1600" spc="5" dirty="0">
                          <a:effectLst/>
                        </a:rPr>
                        <a:t> </a:t>
                      </a:r>
                      <a:r>
                        <a:rPr lang="en-US" sz="1600" dirty="0">
                          <a:effectLst/>
                        </a:rPr>
                        <a:t>words to describe</a:t>
                      </a:r>
                      <a:r>
                        <a:rPr lang="en-US" sz="1600" spc="5" dirty="0">
                          <a:effectLst/>
                        </a:rPr>
                        <a:t> </a:t>
                      </a:r>
                      <a:r>
                        <a:rPr lang="en-US" sz="1600" dirty="0">
                          <a:effectLst/>
                        </a:rPr>
                        <a:t>what</a:t>
                      </a:r>
                      <a:r>
                        <a:rPr lang="en-US" sz="1600" spc="20" dirty="0">
                          <a:effectLst/>
                        </a:rPr>
                        <a:t> </a:t>
                      </a:r>
                      <a:r>
                        <a:rPr lang="en-US" sz="1600" dirty="0">
                          <a:effectLst/>
                        </a:rPr>
                        <a:t>that</a:t>
                      </a:r>
                      <a:r>
                        <a:rPr lang="en-US" sz="1600" spc="25" dirty="0">
                          <a:effectLst/>
                        </a:rPr>
                        <a:t> </a:t>
                      </a:r>
                      <a:r>
                        <a:rPr lang="en-US" sz="1600" dirty="0">
                          <a:effectLst/>
                        </a:rPr>
                        <a:t>character</a:t>
                      </a:r>
                      <a:r>
                        <a:rPr lang="en-US" sz="1600" spc="5" dirty="0">
                          <a:effectLst/>
                        </a:rPr>
                        <a:t> </a:t>
                      </a:r>
                      <a:r>
                        <a:rPr lang="en-US" sz="1600" dirty="0">
                          <a:effectLst/>
                        </a:rPr>
                        <a:t>is like. What are their</a:t>
                      </a:r>
                      <a:r>
                        <a:rPr lang="en-US" sz="1600" spc="-260" dirty="0">
                          <a:effectLst/>
                        </a:rPr>
                        <a:t> </a:t>
                      </a:r>
                      <a:r>
                        <a:rPr lang="en-US" sz="1600" dirty="0">
                          <a:effectLst/>
                        </a:rPr>
                        <a:t>character</a:t>
                      </a:r>
                      <a:r>
                        <a:rPr lang="en-US" sz="1600" spc="-15" dirty="0">
                          <a:effectLst/>
                        </a:rPr>
                        <a:t> </a:t>
                      </a:r>
                      <a:r>
                        <a:rPr lang="en-US" sz="1600" dirty="0">
                          <a:effectLst/>
                        </a:rPr>
                        <a:t>traits?</a:t>
                      </a:r>
                      <a:r>
                        <a:rPr lang="en-US" sz="1600" spc="-5" dirty="0">
                          <a:effectLst/>
                        </a:rPr>
                        <a:t> </a:t>
                      </a:r>
                      <a:r>
                        <a:rPr lang="en-US" sz="1600" dirty="0">
                          <a:effectLst/>
                        </a:rPr>
                        <a:t>Tell</a:t>
                      </a:r>
                      <a:endParaRPr lang="en-CA" sz="1600" dirty="0">
                        <a:effectLst/>
                      </a:endParaRPr>
                    </a:p>
                    <a:p>
                      <a:pPr marL="67945" marR="99060">
                        <a:lnSpc>
                          <a:spcPts val="1450"/>
                        </a:lnSpc>
                      </a:pPr>
                      <a:r>
                        <a:rPr lang="en-US" sz="1600" dirty="0">
                          <a:effectLst/>
                        </a:rPr>
                        <a:t>why you chose those</a:t>
                      </a:r>
                      <a:r>
                        <a:rPr lang="en-US" sz="1600" spc="-260" dirty="0">
                          <a:effectLst/>
                        </a:rPr>
                        <a:t> </a:t>
                      </a:r>
                      <a:r>
                        <a:rPr lang="en-US" sz="1600" dirty="0">
                          <a:effectLst/>
                        </a:rPr>
                        <a:t>words.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040" marR="98425">
                        <a:spcAft>
                          <a:spcPts val="0"/>
                        </a:spcAft>
                      </a:pPr>
                      <a:r>
                        <a:rPr lang="en-US" sz="1600" dirty="0">
                          <a:effectLst/>
                        </a:rPr>
                        <a:t>Setting: Draw a</a:t>
                      </a:r>
                      <a:r>
                        <a:rPr lang="en-US" sz="1600" spc="5" dirty="0">
                          <a:effectLst/>
                        </a:rPr>
                        <a:t> </a:t>
                      </a:r>
                      <a:r>
                        <a:rPr lang="en-US" sz="1600" dirty="0">
                          <a:effectLst/>
                        </a:rPr>
                        <a:t>picture of the setting</a:t>
                      </a:r>
                      <a:r>
                        <a:rPr lang="en-US" sz="1600" spc="-260" dirty="0">
                          <a:effectLst/>
                        </a:rPr>
                        <a:t> </a:t>
                      </a:r>
                      <a:r>
                        <a:rPr lang="en-US" sz="1600" dirty="0">
                          <a:effectLst/>
                        </a:rPr>
                        <a:t>of</a:t>
                      </a:r>
                      <a:r>
                        <a:rPr lang="en-US" sz="1600" spc="5" dirty="0">
                          <a:effectLst/>
                        </a:rPr>
                        <a:t> </a:t>
                      </a:r>
                      <a:r>
                        <a:rPr lang="en-US" sz="1600" dirty="0">
                          <a:effectLst/>
                        </a:rPr>
                        <a:t>your story.</a:t>
                      </a:r>
                      <a:r>
                        <a:rPr lang="en-US" sz="1600" spc="-5" dirty="0">
                          <a:effectLst/>
                        </a:rPr>
                        <a:t> </a:t>
                      </a:r>
                      <a:r>
                        <a:rPr lang="en-US" sz="1600" dirty="0">
                          <a:effectLst/>
                        </a:rPr>
                        <a:t>The</a:t>
                      </a:r>
                      <a:r>
                        <a:rPr lang="en-US" sz="1600" spc="5" dirty="0">
                          <a:effectLst/>
                        </a:rPr>
                        <a:t> </a:t>
                      </a:r>
                      <a:r>
                        <a:rPr lang="en-US" sz="1600" dirty="0">
                          <a:effectLst/>
                        </a:rPr>
                        <a:t>setting is where and</a:t>
                      </a:r>
                      <a:r>
                        <a:rPr lang="en-US" sz="1600" spc="5" dirty="0">
                          <a:effectLst/>
                        </a:rPr>
                        <a:t> </a:t>
                      </a:r>
                      <a:r>
                        <a:rPr lang="en-US" sz="1600" dirty="0">
                          <a:effectLst/>
                        </a:rPr>
                        <a:t>when the story takes</a:t>
                      </a:r>
                      <a:r>
                        <a:rPr lang="en-US" sz="1600" spc="-260" dirty="0">
                          <a:effectLst/>
                        </a:rPr>
                        <a:t> </a:t>
                      </a:r>
                      <a:r>
                        <a:rPr lang="en-US" sz="1600" dirty="0">
                          <a:effectLst/>
                        </a:rPr>
                        <a:t>place. If the story</a:t>
                      </a:r>
                      <a:r>
                        <a:rPr lang="en-US" sz="1600" spc="5" dirty="0">
                          <a:effectLst/>
                        </a:rPr>
                        <a:t> </a:t>
                      </a:r>
                      <a:r>
                        <a:rPr lang="en-US" sz="1600" dirty="0">
                          <a:effectLst/>
                        </a:rPr>
                        <a:t>happens in more</a:t>
                      </a:r>
                      <a:r>
                        <a:rPr lang="en-US" sz="1600" spc="5" dirty="0">
                          <a:effectLst/>
                        </a:rPr>
                        <a:t> </a:t>
                      </a:r>
                      <a:r>
                        <a:rPr lang="en-US" sz="1600" dirty="0">
                          <a:effectLst/>
                        </a:rPr>
                        <a:t>than one place,</a:t>
                      </a:r>
                      <a:r>
                        <a:rPr lang="en-US" sz="1600" spc="5" dirty="0">
                          <a:effectLst/>
                        </a:rPr>
                        <a:t> </a:t>
                      </a:r>
                      <a:r>
                        <a:rPr lang="en-US" sz="1600" dirty="0">
                          <a:effectLst/>
                        </a:rPr>
                        <a:t>decide which one</a:t>
                      </a:r>
                      <a:r>
                        <a:rPr lang="en-US" sz="1600" spc="5" dirty="0">
                          <a:effectLst/>
                        </a:rPr>
                        <a:t> </a:t>
                      </a:r>
                      <a:r>
                        <a:rPr lang="en-US" sz="1600" dirty="0">
                          <a:effectLst/>
                        </a:rPr>
                        <a:t>seems most</a:t>
                      </a:r>
                      <a:r>
                        <a:rPr lang="en-US" sz="1600" spc="5" dirty="0">
                          <a:effectLst/>
                        </a:rPr>
                        <a:t> </a:t>
                      </a:r>
                      <a:r>
                        <a:rPr lang="en-US" sz="1600" dirty="0">
                          <a:effectLst/>
                        </a:rPr>
                        <a:t>important.</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107315">
                        <a:spcAft>
                          <a:spcPts val="0"/>
                        </a:spcAft>
                      </a:pPr>
                      <a:r>
                        <a:rPr lang="en-US" sz="1600" dirty="0">
                          <a:effectLst/>
                        </a:rPr>
                        <a:t>Interview: You are a</a:t>
                      </a:r>
                      <a:r>
                        <a:rPr lang="en-US" sz="1600" spc="-260" dirty="0">
                          <a:effectLst/>
                        </a:rPr>
                        <a:t> </a:t>
                      </a:r>
                      <a:r>
                        <a:rPr lang="en-US" sz="1600" dirty="0">
                          <a:effectLst/>
                        </a:rPr>
                        <a:t>reporter and you are</a:t>
                      </a:r>
                      <a:r>
                        <a:rPr lang="en-US" sz="1600" spc="-260" dirty="0">
                          <a:effectLst/>
                        </a:rPr>
                        <a:t> </a:t>
                      </a:r>
                      <a:r>
                        <a:rPr lang="en-US" sz="1600" dirty="0">
                          <a:effectLst/>
                        </a:rPr>
                        <a:t>going to interview a</a:t>
                      </a:r>
                      <a:r>
                        <a:rPr lang="en-US" sz="1600" spc="5" dirty="0">
                          <a:effectLst/>
                        </a:rPr>
                        <a:t> </a:t>
                      </a:r>
                      <a:r>
                        <a:rPr lang="en-US" sz="1600" dirty="0">
                          <a:effectLst/>
                        </a:rPr>
                        <a:t>character from your</a:t>
                      </a:r>
                      <a:r>
                        <a:rPr lang="en-US" sz="1600" spc="5" dirty="0">
                          <a:effectLst/>
                        </a:rPr>
                        <a:t> </a:t>
                      </a:r>
                      <a:r>
                        <a:rPr lang="en-US" sz="1600" dirty="0">
                          <a:effectLst/>
                        </a:rPr>
                        <a:t>story.</a:t>
                      </a:r>
                      <a:r>
                        <a:rPr lang="en-US" sz="1600" spc="-5" dirty="0">
                          <a:effectLst/>
                        </a:rPr>
                        <a:t> </a:t>
                      </a:r>
                      <a:r>
                        <a:rPr lang="en-US" sz="1600" dirty="0">
                          <a:effectLst/>
                        </a:rPr>
                        <a:t>Write</a:t>
                      </a:r>
                      <a:r>
                        <a:rPr lang="en-US" sz="1600" spc="5" dirty="0">
                          <a:effectLst/>
                        </a:rPr>
                        <a:t> </a:t>
                      </a:r>
                      <a:r>
                        <a:rPr lang="en-US" sz="1600" dirty="0">
                          <a:effectLst/>
                        </a:rPr>
                        <a:t>6</a:t>
                      </a:r>
                      <a:r>
                        <a:rPr lang="en-US" sz="1600" spc="5" dirty="0">
                          <a:effectLst/>
                        </a:rPr>
                        <a:t> </a:t>
                      </a:r>
                      <a:r>
                        <a:rPr lang="en-US" sz="1600" dirty="0">
                          <a:effectLst/>
                        </a:rPr>
                        <a:t>questions for your</a:t>
                      </a:r>
                      <a:r>
                        <a:rPr lang="en-US" sz="1600" spc="5" dirty="0">
                          <a:effectLst/>
                        </a:rPr>
                        <a:t> </a:t>
                      </a:r>
                      <a:r>
                        <a:rPr lang="en-US" sz="1600" dirty="0">
                          <a:effectLst/>
                        </a:rPr>
                        <a:t>character using the</a:t>
                      </a:r>
                      <a:r>
                        <a:rPr lang="en-US" sz="1600" spc="5" dirty="0">
                          <a:effectLst/>
                        </a:rPr>
                        <a:t> </a:t>
                      </a:r>
                      <a:r>
                        <a:rPr lang="en-US" sz="1600" dirty="0">
                          <a:effectLst/>
                        </a:rPr>
                        <a:t>starters who, what,</a:t>
                      </a:r>
                      <a:r>
                        <a:rPr lang="en-US" sz="1600" spc="5" dirty="0">
                          <a:effectLst/>
                        </a:rPr>
                        <a:t> </a:t>
                      </a:r>
                      <a:r>
                        <a:rPr lang="en-US" sz="1600" dirty="0">
                          <a:effectLst/>
                        </a:rPr>
                        <a:t>where, when, why,</a:t>
                      </a:r>
                      <a:r>
                        <a:rPr lang="en-US" sz="1600" spc="5" dirty="0">
                          <a:effectLst/>
                        </a:rPr>
                        <a:t> </a:t>
                      </a:r>
                      <a:r>
                        <a:rPr lang="en-US" sz="1600" dirty="0">
                          <a:effectLst/>
                        </a:rPr>
                        <a:t>and how. Write how</a:t>
                      </a:r>
                      <a:r>
                        <a:rPr lang="en-US" sz="1600" spc="-260" dirty="0">
                          <a:effectLst/>
                        </a:rPr>
                        <a:t> </a:t>
                      </a:r>
                      <a:r>
                        <a:rPr lang="en-US" sz="1600" dirty="0">
                          <a:effectLst/>
                        </a:rPr>
                        <a:t>you think your</a:t>
                      </a:r>
                      <a:r>
                        <a:rPr lang="en-US" sz="1600" spc="5" dirty="0">
                          <a:effectLst/>
                        </a:rPr>
                        <a:t> </a:t>
                      </a:r>
                      <a:r>
                        <a:rPr lang="en-US" sz="1600" dirty="0">
                          <a:effectLst/>
                        </a:rPr>
                        <a:t>character would</a:t>
                      </a:r>
                      <a:r>
                        <a:rPr lang="en-US" sz="1600" spc="5" dirty="0">
                          <a:effectLst/>
                        </a:rPr>
                        <a:t> </a:t>
                      </a:r>
                      <a:r>
                        <a:rPr lang="en-US" sz="1600" dirty="0">
                          <a:effectLst/>
                        </a:rPr>
                        <a:t>answer your</a:t>
                      </a:r>
                      <a:r>
                        <a:rPr lang="en-US" sz="1600" spc="5" dirty="0">
                          <a:effectLst/>
                        </a:rPr>
                        <a:t> </a:t>
                      </a:r>
                      <a:r>
                        <a:rPr lang="en-US" sz="1600" dirty="0">
                          <a:effectLst/>
                        </a:rPr>
                        <a:t>questions.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94615">
                        <a:spcAft>
                          <a:spcPts val="0"/>
                        </a:spcAft>
                      </a:pPr>
                      <a:r>
                        <a:rPr lang="en-US" sz="1600" dirty="0">
                          <a:effectLst/>
                        </a:rPr>
                        <a:t>Retell</a:t>
                      </a:r>
                      <a:r>
                        <a:rPr lang="en-US" sz="1600" spc="5" dirty="0">
                          <a:effectLst/>
                        </a:rPr>
                        <a:t> </a:t>
                      </a:r>
                      <a:r>
                        <a:rPr lang="en-US" sz="1600" dirty="0">
                          <a:effectLst/>
                        </a:rPr>
                        <a:t>What</a:t>
                      </a:r>
                      <a:r>
                        <a:rPr lang="en-US" sz="1600" spc="5" dirty="0">
                          <a:effectLst/>
                        </a:rPr>
                        <a:t> </a:t>
                      </a:r>
                      <a:r>
                        <a:rPr lang="en-US" sz="1600" dirty="0">
                          <a:effectLst/>
                        </a:rPr>
                        <a:t>Happened: Tell</a:t>
                      </a:r>
                      <a:r>
                        <a:rPr lang="en-US" sz="1600" spc="5" dirty="0">
                          <a:effectLst/>
                        </a:rPr>
                        <a:t> </a:t>
                      </a:r>
                      <a:r>
                        <a:rPr lang="en-US" sz="1600" dirty="0">
                          <a:effectLst/>
                        </a:rPr>
                        <a:t>somebody else what</a:t>
                      </a:r>
                      <a:r>
                        <a:rPr lang="en-US" sz="1600" spc="5" dirty="0">
                          <a:effectLst/>
                        </a:rPr>
                        <a:t> </a:t>
                      </a:r>
                      <a:r>
                        <a:rPr lang="en-US" sz="1600" dirty="0">
                          <a:effectLst/>
                        </a:rPr>
                        <a:t>happened in your</a:t>
                      </a:r>
                      <a:r>
                        <a:rPr lang="en-US" sz="1600" spc="5" dirty="0">
                          <a:effectLst/>
                        </a:rPr>
                        <a:t> </a:t>
                      </a:r>
                      <a:r>
                        <a:rPr lang="en-US" sz="1600" dirty="0">
                          <a:effectLst/>
                        </a:rPr>
                        <a:t>story. Be sure to</a:t>
                      </a:r>
                      <a:r>
                        <a:rPr lang="en-US" sz="1600" spc="5" dirty="0">
                          <a:effectLst/>
                        </a:rPr>
                        <a:t> </a:t>
                      </a:r>
                      <a:r>
                        <a:rPr lang="en-US" sz="1600" dirty="0">
                          <a:effectLst/>
                        </a:rPr>
                        <a:t>include who the</a:t>
                      </a:r>
                      <a:r>
                        <a:rPr lang="en-US" sz="1600" spc="5" dirty="0">
                          <a:effectLst/>
                        </a:rPr>
                        <a:t> </a:t>
                      </a:r>
                      <a:r>
                        <a:rPr lang="en-US" sz="1600" dirty="0">
                          <a:effectLst/>
                        </a:rPr>
                        <a:t>characters are,</a:t>
                      </a:r>
                      <a:r>
                        <a:rPr lang="en-US" sz="1600" spc="5" dirty="0">
                          <a:effectLst/>
                        </a:rPr>
                        <a:t> </a:t>
                      </a:r>
                      <a:r>
                        <a:rPr lang="en-US" sz="1600" dirty="0">
                          <a:effectLst/>
                        </a:rPr>
                        <a:t>where and when the</a:t>
                      </a:r>
                      <a:r>
                        <a:rPr lang="en-US" sz="1600" spc="-260" dirty="0">
                          <a:effectLst/>
                        </a:rPr>
                        <a:t> </a:t>
                      </a:r>
                      <a:r>
                        <a:rPr lang="en-US" sz="1600" dirty="0">
                          <a:effectLst/>
                        </a:rPr>
                        <a:t>story happened,</a:t>
                      </a:r>
                      <a:r>
                        <a:rPr lang="en-US" sz="1600" spc="5" dirty="0">
                          <a:effectLst/>
                        </a:rPr>
                        <a:t> </a:t>
                      </a:r>
                      <a:r>
                        <a:rPr lang="en-US" sz="1600" dirty="0">
                          <a:effectLst/>
                        </a:rPr>
                        <a:t>what happened in</a:t>
                      </a:r>
                      <a:r>
                        <a:rPr lang="en-US" sz="1600" spc="5" dirty="0">
                          <a:effectLst/>
                        </a:rPr>
                        <a:t> </a:t>
                      </a:r>
                      <a:r>
                        <a:rPr lang="en-US" sz="1600" dirty="0">
                          <a:effectLst/>
                        </a:rPr>
                        <a:t>the beginning,</a:t>
                      </a:r>
                      <a:r>
                        <a:rPr lang="en-US" sz="1600" spc="5" dirty="0">
                          <a:effectLst/>
                        </a:rPr>
                        <a:t> </a:t>
                      </a:r>
                      <a:r>
                        <a:rPr lang="en-US" sz="1600" dirty="0">
                          <a:effectLst/>
                        </a:rPr>
                        <a:t>middle, and end. Use</a:t>
                      </a:r>
                      <a:r>
                        <a:rPr lang="en-US" sz="1600" spc="-260" dirty="0">
                          <a:effectLst/>
                        </a:rPr>
                        <a:t> </a:t>
                      </a:r>
                      <a:r>
                        <a:rPr lang="en-US" sz="1600" dirty="0">
                          <a:effectLst/>
                        </a:rPr>
                        <a:t>words like first, next,</a:t>
                      </a:r>
                      <a:r>
                        <a:rPr lang="en-US" sz="1600" spc="-260" dirty="0">
                          <a:effectLst/>
                        </a:rPr>
                        <a:t> </a:t>
                      </a:r>
                      <a:r>
                        <a:rPr lang="en-US" sz="1600" dirty="0">
                          <a:effectLst/>
                        </a:rPr>
                        <a:t>then,</a:t>
                      </a:r>
                      <a:r>
                        <a:rPr lang="en-US" sz="1600" spc="-10" dirty="0">
                          <a:effectLst/>
                        </a:rPr>
                        <a:t> </a:t>
                      </a:r>
                      <a:r>
                        <a:rPr lang="en-US" sz="1600" dirty="0">
                          <a:effectLst/>
                        </a:rPr>
                        <a:t>finally.</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58972899"/>
                  </a:ext>
                </a:extLst>
              </a:tr>
            </a:tbl>
          </a:graphicData>
        </a:graphic>
      </p:graphicFrame>
    </p:spTree>
    <p:extLst>
      <p:ext uri="{BB962C8B-B14F-4D97-AF65-F5344CB8AC3E}">
        <p14:creationId xmlns:p14="http://schemas.microsoft.com/office/powerpoint/2010/main" val="78573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3FB2538E-0941-4D60-B594-9A0C3542F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8B749059-BA15-4D50-8971-F5A8D7F363B3}"/>
              </a:ext>
            </a:extLst>
          </p:cNvPr>
          <p:cNvSpPr txBox="1"/>
          <p:nvPr/>
        </p:nvSpPr>
        <p:spPr>
          <a:xfrm>
            <a:off x="2234311" y="698500"/>
            <a:ext cx="8471789" cy="584775"/>
          </a:xfrm>
          <a:prstGeom prst="rect">
            <a:avLst/>
          </a:prstGeom>
          <a:noFill/>
        </p:spPr>
        <p:txBody>
          <a:bodyPr wrap="square">
            <a:spAutoFit/>
          </a:bodyPr>
          <a:lstStyle/>
          <a:p>
            <a:r>
              <a:rPr lang="en-CA" sz="3200" b="1" dirty="0"/>
              <a:t>Literacy Learning for Grade 1, 2, and 3</a:t>
            </a:r>
          </a:p>
        </p:txBody>
      </p:sp>
      <p:sp>
        <p:nvSpPr>
          <p:cNvPr id="5" name="TextBox 4">
            <a:extLst>
              <a:ext uri="{FF2B5EF4-FFF2-40B4-BE49-F238E27FC236}">
                <a16:creationId xmlns:a16="http://schemas.microsoft.com/office/drawing/2014/main" id="{2664356A-5EE2-4A09-9732-830E3F494F8C}"/>
              </a:ext>
            </a:extLst>
          </p:cNvPr>
          <p:cNvSpPr txBox="1"/>
          <p:nvPr/>
        </p:nvSpPr>
        <p:spPr>
          <a:xfrm>
            <a:off x="187325" y="1752600"/>
            <a:ext cx="10417175" cy="4167423"/>
          </a:xfrm>
          <a:prstGeom prst="rect">
            <a:avLst/>
          </a:prstGeom>
          <a:solidFill>
            <a:schemeClr val="accent6">
              <a:lumMod val="40000"/>
              <a:lumOff val="60000"/>
            </a:schemeClr>
          </a:solidFill>
        </p:spPr>
        <p:txBody>
          <a:bodyPr wrap="square" rtlCol="0">
            <a:spAutoFit/>
          </a:bodyPr>
          <a:lstStyle/>
          <a:p>
            <a:pPr marL="76200">
              <a:spcBef>
                <a:spcPts val="905"/>
              </a:spcBef>
              <a:spcAft>
                <a:spcPts val="0"/>
              </a:spcAft>
            </a:pPr>
            <a:r>
              <a:rPr lang="en-US" sz="2800" b="1" dirty="0">
                <a:effectLst/>
                <a:latin typeface="Calibri" panose="020F0502020204030204" pitchFamily="34" charset="0"/>
                <a:ea typeface="Calibri" panose="020F0502020204030204" pitchFamily="34" charset="0"/>
              </a:rPr>
              <a:t>Week 2:</a:t>
            </a:r>
          </a:p>
          <a:p>
            <a:pPr marL="76200">
              <a:spcBef>
                <a:spcPts val="905"/>
              </a:spcBef>
              <a:spcAft>
                <a:spcPts val="0"/>
              </a:spcAft>
            </a:pPr>
            <a:endParaRPr lang="en-CA" sz="2800" b="1" dirty="0">
              <a:effectLst/>
              <a:latin typeface="Calibri" panose="020F0502020204030204" pitchFamily="34" charset="0"/>
              <a:ea typeface="Calibri" panose="020F0502020204030204" pitchFamily="34" charset="0"/>
            </a:endParaRPr>
          </a:p>
          <a:p>
            <a:pPr marL="76200">
              <a:spcBef>
                <a:spcPts val="110"/>
              </a:spcBef>
              <a:spcAft>
                <a:spcPts val="0"/>
              </a:spcAft>
            </a:pPr>
            <a:r>
              <a:rPr lang="en-US" sz="1800" u="sng" dirty="0">
                <a:effectLst/>
                <a:latin typeface="Calibri" panose="020F0502020204030204" pitchFamily="34" charset="0"/>
                <a:ea typeface="Calibri" panose="020F0502020204030204" pitchFamily="34" charset="0"/>
              </a:rPr>
              <a:t>How</a:t>
            </a:r>
            <a:r>
              <a:rPr lang="en-US" sz="1800" u="sng" spc="-10" dirty="0">
                <a:effectLst/>
                <a:latin typeface="Calibri" panose="020F0502020204030204" pitchFamily="34" charset="0"/>
                <a:ea typeface="Calibri" panose="020F0502020204030204" pitchFamily="34" charset="0"/>
              </a:rPr>
              <a:t> </a:t>
            </a:r>
            <a:r>
              <a:rPr lang="en-US" sz="1800" u="sng" dirty="0">
                <a:effectLst/>
                <a:latin typeface="Calibri" panose="020F0502020204030204" pitchFamily="34" charset="0"/>
                <a:ea typeface="Calibri" panose="020F0502020204030204" pitchFamily="34" charset="0"/>
              </a:rPr>
              <a:t>To</a:t>
            </a:r>
            <a:r>
              <a:rPr lang="en-US" sz="1800" u="sng" spc="-5" dirty="0">
                <a:effectLst/>
                <a:latin typeface="Calibri" panose="020F0502020204030204" pitchFamily="34" charset="0"/>
                <a:ea typeface="Calibri" panose="020F0502020204030204" pitchFamily="34" charset="0"/>
              </a:rPr>
              <a:t> </a:t>
            </a:r>
            <a:r>
              <a:rPr lang="en-US" sz="1800" u="sng" dirty="0">
                <a:effectLst/>
                <a:latin typeface="Calibri" panose="020F0502020204030204" pitchFamily="34" charset="0"/>
                <a:ea typeface="Calibri" panose="020F0502020204030204" pitchFamily="34" charset="0"/>
              </a:rPr>
              <a:t>Writing</a:t>
            </a:r>
            <a:endParaRPr lang="en-CA" sz="1800" dirty="0">
              <a:effectLst/>
              <a:latin typeface="Calibri" panose="020F0502020204030204" pitchFamily="34" charset="0"/>
              <a:ea typeface="Calibri" panose="020F0502020204030204" pitchFamily="34" charset="0"/>
            </a:endParaRPr>
          </a:p>
          <a:p>
            <a:pPr>
              <a:spcBef>
                <a:spcPts val="10"/>
              </a:spcBef>
            </a:pPr>
            <a:r>
              <a:rPr lang="en-US" sz="1800" dirty="0">
                <a:effectLst/>
                <a:latin typeface="Calibri" panose="020F0502020204030204" pitchFamily="34" charset="0"/>
                <a:ea typeface="Calibri" panose="020F0502020204030204" pitchFamily="34" charset="0"/>
              </a:rPr>
              <a:t> </a:t>
            </a:r>
            <a:endParaRPr lang="en-CA" sz="1800" dirty="0">
              <a:effectLst/>
              <a:latin typeface="Calibri" panose="020F0502020204030204" pitchFamily="34" charset="0"/>
              <a:ea typeface="Calibri" panose="020F0502020204030204" pitchFamily="34" charset="0"/>
            </a:endParaRPr>
          </a:p>
          <a:p>
            <a:pPr marL="75565" marR="55245">
              <a:lnSpc>
                <a:spcPct val="107000"/>
              </a:lnSpc>
              <a:spcBef>
                <a:spcPts val="280"/>
              </a:spcBef>
              <a:spcAft>
                <a:spcPts val="0"/>
              </a:spcAft>
            </a:pPr>
            <a:r>
              <a:rPr lang="en-US" sz="1800" dirty="0">
                <a:effectLst/>
                <a:latin typeface="Calibri" panose="020F0502020204030204" pitchFamily="34" charset="0"/>
                <a:ea typeface="Calibri" panose="020F0502020204030204" pitchFamily="34" charset="0"/>
              </a:rPr>
              <a:t>It is important to know how to write directions. Over this week you will practice how to writing. Think of something that you know how to do</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well. You will be teaching someone how to do that thing. It could be how to brush your teeth, shoot a hockey puck, ride a bike. What are you an</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expert at? Think about the steps you need to take to complete that task. Draw pictures and write the instructions. Give them to someone else to</a:t>
            </a:r>
            <a:r>
              <a:rPr lang="en-US" sz="1800" spc="-24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see if they can follow them. Sometimes it helps if you act it out while you write. Check out the video below to see what happens if your</a:t>
            </a:r>
            <a:r>
              <a:rPr lang="en-US" sz="1800" spc="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directions</a:t>
            </a:r>
            <a:r>
              <a:rPr lang="en-US" sz="1800" spc="-15"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aren’t</a:t>
            </a:r>
            <a:r>
              <a:rPr lang="en-US" sz="1800" spc="-10" dirty="0">
                <a:effectLst/>
                <a:latin typeface="Calibri" panose="020F0502020204030204" pitchFamily="34" charset="0"/>
                <a:ea typeface="Calibri" panose="020F0502020204030204" pitchFamily="34" charset="0"/>
              </a:rPr>
              <a:t> </a:t>
            </a:r>
            <a:r>
              <a:rPr lang="en-US" sz="1800" dirty="0">
                <a:effectLst/>
                <a:latin typeface="Calibri" panose="020F0502020204030204" pitchFamily="34" charset="0"/>
                <a:ea typeface="Calibri" panose="020F0502020204030204" pitchFamily="34" charset="0"/>
              </a:rPr>
              <a:t>clear.</a:t>
            </a:r>
          </a:p>
          <a:p>
            <a:pPr marL="75565" marR="55245">
              <a:lnSpc>
                <a:spcPct val="107000"/>
              </a:lnSpc>
              <a:spcBef>
                <a:spcPts val="280"/>
              </a:spcBef>
              <a:spcAft>
                <a:spcPts val="0"/>
              </a:spcAft>
            </a:pPr>
            <a:endParaRPr lang="en-CA" sz="1800" dirty="0">
              <a:effectLst/>
              <a:latin typeface="Calibri" panose="020F0502020204030204" pitchFamily="34" charset="0"/>
              <a:ea typeface="Calibri" panose="020F0502020204030204" pitchFamily="34" charset="0"/>
            </a:endParaRPr>
          </a:p>
          <a:p>
            <a:pPr marL="75565">
              <a:spcBef>
                <a:spcPts val="800"/>
              </a:spcBef>
              <a:spcAft>
                <a:spcPts val="0"/>
              </a:spcAft>
            </a:pPr>
            <a:r>
              <a:rPr lang="en-US" sz="1800" u="sng" dirty="0">
                <a:solidFill>
                  <a:srgbClr val="0562C1"/>
                </a:solidFill>
                <a:effectLst/>
                <a:latin typeface="Calibri" panose="020F0502020204030204" pitchFamily="34" charset="0"/>
                <a:ea typeface="Calibri" panose="020F0502020204030204" pitchFamily="34" charset="0"/>
                <a:hlinkClick r:id="rId3"/>
              </a:rPr>
              <a:t>https://www.youtube.com/watch?v=Ct-lOOUqmyY</a:t>
            </a:r>
            <a:endParaRPr lang="en-CA"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57117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405D1B59-E868-45F9-8C0C-D99D975F48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1388686B-8063-4901-A589-BE5697D0FEF2}"/>
              </a:ext>
            </a:extLst>
          </p:cNvPr>
          <p:cNvSpPr txBox="1"/>
          <p:nvPr/>
        </p:nvSpPr>
        <p:spPr>
          <a:xfrm>
            <a:off x="2733403" y="984460"/>
            <a:ext cx="6946174" cy="523220"/>
          </a:xfrm>
          <a:prstGeom prst="rect">
            <a:avLst/>
          </a:prstGeom>
          <a:noFill/>
        </p:spPr>
        <p:txBody>
          <a:bodyPr wrap="square">
            <a:spAutoFit/>
          </a:bodyPr>
          <a:lstStyle/>
          <a:p>
            <a:r>
              <a:rPr lang="en-CA" sz="2800" b="1" dirty="0"/>
              <a:t>Math Learning for Grade 1, 2, and 3</a:t>
            </a:r>
          </a:p>
        </p:txBody>
      </p:sp>
      <p:graphicFrame>
        <p:nvGraphicFramePr>
          <p:cNvPr id="5" name="Table 4">
            <a:extLst>
              <a:ext uri="{FF2B5EF4-FFF2-40B4-BE49-F238E27FC236}">
                <a16:creationId xmlns:a16="http://schemas.microsoft.com/office/drawing/2014/main" id="{4BF51D8E-F933-4E0E-BD86-266B36334A4D}"/>
              </a:ext>
            </a:extLst>
          </p:cNvPr>
          <p:cNvGraphicFramePr>
            <a:graphicFrameLocks noGrp="1"/>
          </p:cNvGraphicFramePr>
          <p:nvPr>
            <p:extLst>
              <p:ext uri="{D42A27DB-BD31-4B8C-83A1-F6EECF244321}">
                <p14:modId xmlns:p14="http://schemas.microsoft.com/office/powerpoint/2010/main" val="4294223442"/>
              </p:ext>
            </p:extLst>
          </p:nvPr>
        </p:nvGraphicFramePr>
        <p:xfrm>
          <a:off x="1153705" y="1625600"/>
          <a:ext cx="9138920" cy="4910862"/>
        </p:xfrm>
        <a:graphic>
          <a:graphicData uri="http://schemas.openxmlformats.org/drawingml/2006/table">
            <a:tbl>
              <a:tblPr firstRow="1" firstCol="1" lastRow="1" lastCol="1" bandRow="1" bandCol="1">
                <a:tableStyleId>{5C22544A-7EE6-4342-B048-85BDC9FD1C3A}</a:tableStyleId>
              </a:tblPr>
              <a:tblGrid>
                <a:gridCol w="321310">
                  <a:extLst>
                    <a:ext uri="{9D8B030D-6E8A-4147-A177-3AD203B41FA5}">
                      <a16:colId xmlns:a16="http://schemas.microsoft.com/office/drawing/2014/main" val="860389439"/>
                    </a:ext>
                  </a:extLst>
                </a:gridCol>
                <a:gridCol w="1763395">
                  <a:extLst>
                    <a:ext uri="{9D8B030D-6E8A-4147-A177-3AD203B41FA5}">
                      <a16:colId xmlns:a16="http://schemas.microsoft.com/office/drawing/2014/main" val="2819453470"/>
                    </a:ext>
                  </a:extLst>
                </a:gridCol>
                <a:gridCol w="1763395">
                  <a:extLst>
                    <a:ext uri="{9D8B030D-6E8A-4147-A177-3AD203B41FA5}">
                      <a16:colId xmlns:a16="http://schemas.microsoft.com/office/drawing/2014/main" val="2292157271"/>
                    </a:ext>
                  </a:extLst>
                </a:gridCol>
                <a:gridCol w="1763395">
                  <a:extLst>
                    <a:ext uri="{9D8B030D-6E8A-4147-A177-3AD203B41FA5}">
                      <a16:colId xmlns:a16="http://schemas.microsoft.com/office/drawing/2014/main" val="3662415868"/>
                    </a:ext>
                  </a:extLst>
                </a:gridCol>
                <a:gridCol w="1763395">
                  <a:extLst>
                    <a:ext uri="{9D8B030D-6E8A-4147-A177-3AD203B41FA5}">
                      <a16:colId xmlns:a16="http://schemas.microsoft.com/office/drawing/2014/main" val="101118783"/>
                    </a:ext>
                  </a:extLst>
                </a:gridCol>
                <a:gridCol w="1764030">
                  <a:extLst>
                    <a:ext uri="{9D8B030D-6E8A-4147-A177-3AD203B41FA5}">
                      <a16:colId xmlns:a16="http://schemas.microsoft.com/office/drawing/2014/main" val="2598038130"/>
                    </a:ext>
                  </a:extLst>
                </a:gridCol>
              </a:tblGrid>
              <a:tr h="216942">
                <a:tc>
                  <a:txBody>
                    <a:bodyPr/>
                    <a:lstStyle/>
                    <a:p>
                      <a:r>
                        <a:rPr lang="en-CA" sz="1000" dirty="0">
                          <a:effectLst/>
                        </a:rPr>
                        <a:t> </a:t>
                      </a:r>
                      <a:endParaRPr lang="en-CA"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dirty="0">
                          <a:effectLst/>
                        </a:rPr>
                        <a:t>Activity</a:t>
                      </a:r>
                      <a:r>
                        <a:rPr lang="en-CA" sz="1400" spc="-5" dirty="0">
                          <a:effectLst/>
                        </a:rPr>
                        <a:t> </a:t>
                      </a:r>
                      <a:r>
                        <a:rPr lang="en-CA" sz="1400" dirty="0">
                          <a:effectLst/>
                        </a:rPr>
                        <a:t>#1</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72390" marR="68580" algn="ctr">
                        <a:lnSpc>
                          <a:spcPts val="1320"/>
                        </a:lnSpc>
                        <a:spcBef>
                          <a:spcPts val="40"/>
                        </a:spcBef>
                        <a:spcAft>
                          <a:spcPts val="0"/>
                        </a:spcAft>
                      </a:pPr>
                      <a:r>
                        <a:rPr lang="en-CA" sz="1400">
                          <a:effectLst/>
                        </a:rPr>
                        <a:t>Activity</a:t>
                      </a:r>
                      <a:r>
                        <a:rPr lang="en-CA" sz="1400" spc="-5">
                          <a:effectLst/>
                        </a:rPr>
                        <a:t> </a:t>
                      </a:r>
                      <a:r>
                        <a:rPr lang="en-CA" sz="1400">
                          <a:effectLst/>
                        </a:rPr>
                        <a:t>#2</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a:effectLst/>
                        </a:rPr>
                        <a:t>Activity</a:t>
                      </a:r>
                      <a:r>
                        <a:rPr lang="en-CA" sz="1400" spc="-5">
                          <a:effectLst/>
                        </a:rPr>
                        <a:t> </a:t>
                      </a:r>
                      <a:r>
                        <a:rPr lang="en-CA" sz="1400">
                          <a:effectLst/>
                        </a:rPr>
                        <a:t>#3</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a:effectLst/>
                        </a:rPr>
                        <a:t>Activity</a:t>
                      </a:r>
                      <a:r>
                        <a:rPr lang="en-CA" sz="1400" spc="-5">
                          <a:effectLst/>
                        </a:rPr>
                        <a:t> </a:t>
                      </a:r>
                      <a:r>
                        <a:rPr lang="en-CA" sz="1400">
                          <a:effectLst/>
                        </a:rPr>
                        <a:t>#4</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527685">
                        <a:lnSpc>
                          <a:spcPts val="1320"/>
                        </a:lnSpc>
                        <a:spcBef>
                          <a:spcPts val="40"/>
                        </a:spcBef>
                        <a:spcAft>
                          <a:spcPts val="0"/>
                        </a:spcAft>
                      </a:pPr>
                      <a:r>
                        <a:rPr lang="en-CA" sz="1400">
                          <a:effectLst/>
                        </a:rPr>
                        <a:t>Activity</a:t>
                      </a:r>
                      <a:r>
                        <a:rPr lang="en-CA" sz="1400" spc="-5">
                          <a:effectLst/>
                        </a:rPr>
                        <a:t> </a:t>
                      </a:r>
                      <a:r>
                        <a:rPr lang="en-CA" sz="1400">
                          <a:effectLst/>
                        </a:rPr>
                        <a:t>#5</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768844622"/>
                  </a:ext>
                </a:extLst>
              </a:tr>
              <a:tr h="1980707">
                <a:tc>
                  <a:txBody>
                    <a:bodyPr/>
                    <a:lstStyle/>
                    <a:p>
                      <a:pPr marL="590550" marR="590550" algn="ctr">
                        <a:spcBef>
                          <a:spcPts val="570"/>
                        </a:spcBef>
                        <a:spcAft>
                          <a:spcPts val="0"/>
                        </a:spcAft>
                      </a:pPr>
                      <a:r>
                        <a:rPr lang="en-CA" sz="1600">
                          <a:effectLst/>
                        </a:rPr>
                        <a:t>Week</a:t>
                      </a:r>
                      <a:r>
                        <a:rPr lang="en-CA" sz="1600" spc="-5">
                          <a:effectLst/>
                        </a:rPr>
                        <a:t> </a:t>
                      </a:r>
                      <a:r>
                        <a:rPr lang="en-CA" sz="1600">
                          <a:effectLst/>
                        </a:rPr>
                        <a:t>1</a:t>
                      </a:r>
                      <a:endParaRPr lang="en-C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tc>
                <a:tc>
                  <a:txBody>
                    <a:bodyPr/>
                    <a:lstStyle/>
                    <a:p>
                      <a:r>
                        <a:rPr lang="en-CA" sz="1400" dirty="0">
                          <a:effectLst/>
                        </a:rPr>
                        <a:t> </a:t>
                      </a:r>
                    </a:p>
                    <a:p>
                      <a:pPr>
                        <a:spcBef>
                          <a:spcPts val="45"/>
                        </a:spcBef>
                      </a:pPr>
                      <a:r>
                        <a:rPr lang="en-CA" sz="1400" dirty="0">
                          <a:effectLst/>
                        </a:rPr>
                        <a:t> </a:t>
                      </a:r>
                    </a:p>
                    <a:p>
                      <a:pPr marL="71120" marR="64135" indent="-1270" algn="ctr">
                        <a:spcAft>
                          <a:spcPts val="0"/>
                        </a:spcAft>
                      </a:pPr>
                      <a:r>
                        <a:rPr lang="en-CA" sz="1400" dirty="0">
                          <a:effectLst/>
                        </a:rPr>
                        <a:t>Assemble an </a:t>
                      </a:r>
                      <a:r>
                        <a:rPr lang="en-CA" sz="1400" u="sng" dirty="0">
                          <a:effectLst/>
                          <a:highlight>
                            <a:srgbClr val="FFFF00"/>
                          </a:highlight>
                          <a:hlinkClick r:id="rId3"/>
                        </a:rPr>
                        <a:t>online</a:t>
                      </a:r>
                      <a:r>
                        <a:rPr lang="en-CA" sz="1400" u="none" strike="noStrike" dirty="0">
                          <a:effectLst/>
                          <a:highlight>
                            <a:srgbClr val="FFFF00"/>
                          </a:highlight>
                          <a:hlinkClick r:id="rId3"/>
                        </a:rPr>
                        <a:t> </a:t>
                      </a:r>
                      <a:r>
                        <a:rPr lang="en-CA" sz="1400" dirty="0">
                          <a:effectLst/>
                        </a:rPr>
                        <a:t>or</a:t>
                      </a:r>
                      <a:r>
                        <a:rPr lang="en-CA" sz="1400" spc="5" dirty="0">
                          <a:effectLst/>
                        </a:rPr>
                        <a:t> </a:t>
                      </a:r>
                      <a:r>
                        <a:rPr lang="en-CA" sz="1400" dirty="0">
                          <a:effectLst/>
                        </a:rPr>
                        <a:t>physical</a:t>
                      </a:r>
                      <a:r>
                        <a:rPr lang="en-CA" sz="1400" spc="-30" dirty="0">
                          <a:effectLst/>
                        </a:rPr>
                        <a:t> </a:t>
                      </a:r>
                      <a:r>
                        <a:rPr lang="en-CA" sz="1400" dirty="0">
                          <a:effectLst/>
                        </a:rPr>
                        <a:t>puzzle</a:t>
                      </a:r>
                      <a:r>
                        <a:rPr lang="en-CA" sz="1400" spc="-25" dirty="0">
                          <a:effectLst/>
                        </a:rPr>
                        <a:t> </a:t>
                      </a:r>
                      <a:r>
                        <a:rPr lang="en-CA" sz="1400" dirty="0">
                          <a:effectLst/>
                        </a:rPr>
                        <a:t>to</a:t>
                      </a:r>
                      <a:r>
                        <a:rPr lang="en-CA" sz="1400" spc="-30" dirty="0">
                          <a:effectLst/>
                        </a:rPr>
                        <a:t> </a:t>
                      </a:r>
                      <a:r>
                        <a:rPr lang="en-CA" sz="1400" dirty="0">
                          <a:effectLst/>
                        </a:rPr>
                        <a:t>practice</a:t>
                      </a:r>
                      <a:r>
                        <a:rPr lang="en-CA" sz="1400" spc="-285" dirty="0">
                          <a:effectLst/>
                        </a:rPr>
                        <a:t> </a:t>
                      </a:r>
                      <a:r>
                        <a:rPr lang="en-CA" sz="1400" dirty="0">
                          <a:effectLst/>
                        </a:rPr>
                        <a:t>spatial reasoning (piece</a:t>
                      </a:r>
                      <a:r>
                        <a:rPr lang="en-CA" sz="1400" spc="5" dirty="0">
                          <a:effectLst/>
                        </a:rPr>
                        <a:t> </a:t>
                      </a:r>
                      <a:r>
                        <a:rPr lang="en-CA" sz="1400" dirty="0">
                          <a:effectLst/>
                        </a:rPr>
                        <a:t>count varies according to</a:t>
                      </a:r>
                      <a:r>
                        <a:rPr lang="en-CA" sz="1400" spc="5" dirty="0">
                          <a:effectLst/>
                        </a:rPr>
                        <a:t> </a:t>
                      </a:r>
                      <a:r>
                        <a:rPr lang="en-CA" sz="1400" dirty="0">
                          <a:effectLst/>
                        </a:rPr>
                        <a:t>age</a:t>
                      </a:r>
                      <a:r>
                        <a:rPr lang="en-CA" sz="1400" spc="-10" dirty="0">
                          <a:effectLst/>
                        </a:rPr>
                        <a:t> </a:t>
                      </a:r>
                      <a:r>
                        <a:rPr lang="en-CA" sz="1400" dirty="0">
                          <a:effectLst/>
                        </a:rPr>
                        <a:t>level).</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r>
                        <a:rPr lang="en-CA" sz="1400" dirty="0">
                          <a:effectLst/>
                        </a:rPr>
                        <a:t> </a:t>
                      </a:r>
                    </a:p>
                    <a:p>
                      <a:r>
                        <a:rPr lang="en-CA" sz="1400" dirty="0">
                          <a:effectLst/>
                        </a:rPr>
                        <a:t> </a:t>
                      </a:r>
                    </a:p>
                    <a:p>
                      <a:pPr marL="74930" marR="68580" algn="ctr">
                        <a:spcBef>
                          <a:spcPts val="915"/>
                        </a:spcBef>
                        <a:spcAft>
                          <a:spcPts val="0"/>
                        </a:spcAft>
                      </a:pPr>
                      <a:r>
                        <a:rPr lang="en-CA" sz="1400" dirty="0">
                          <a:effectLst/>
                        </a:rPr>
                        <a:t>Play</a:t>
                      </a:r>
                      <a:r>
                        <a:rPr lang="en-CA" sz="1400" spc="-20" dirty="0">
                          <a:effectLst/>
                        </a:rPr>
                        <a:t> </a:t>
                      </a:r>
                      <a:r>
                        <a:rPr lang="en-CA" sz="1400" dirty="0">
                          <a:effectLst/>
                        </a:rPr>
                        <a:t>a</a:t>
                      </a:r>
                      <a:r>
                        <a:rPr lang="en-CA" sz="1400" spc="-25" dirty="0">
                          <a:effectLst/>
                        </a:rPr>
                        <a:t> </a:t>
                      </a:r>
                      <a:r>
                        <a:rPr lang="en-CA" sz="1400" dirty="0">
                          <a:effectLst/>
                        </a:rPr>
                        <a:t>card</a:t>
                      </a:r>
                      <a:r>
                        <a:rPr lang="en-CA" sz="1400" spc="-15" dirty="0">
                          <a:effectLst/>
                        </a:rPr>
                        <a:t> </a:t>
                      </a:r>
                      <a:r>
                        <a:rPr lang="en-CA" sz="1400" dirty="0">
                          <a:effectLst/>
                        </a:rPr>
                        <a:t>or</a:t>
                      </a:r>
                      <a:r>
                        <a:rPr lang="en-CA" sz="1400" spc="-15" dirty="0">
                          <a:effectLst/>
                        </a:rPr>
                        <a:t> </a:t>
                      </a:r>
                      <a:r>
                        <a:rPr lang="en-CA" sz="1400" dirty="0">
                          <a:effectLst/>
                        </a:rPr>
                        <a:t>board</a:t>
                      </a:r>
                      <a:r>
                        <a:rPr lang="en-CA" sz="1400" spc="-20" dirty="0">
                          <a:effectLst/>
                        </a:rPr>
                        <a:t> </a:t>
                      </a:r>
                      <a:r>
                        <a:rPr lang="en-CA" sz="1400" dirty="0">
                          <a:effectLst/>
                        </a:rPr>
                        <a:t>game</a:t>
                      </a:r>
                      <a:r>
                        <a:rPr lang="en-CA" sz="1400" spc="-285" dirty="0">
                          <a:effectLst/>
                        </a:rPr>
                        <a:t> </a:t>
                      </a:r>
                      <a:r>
                        <a:rPr lang="en-CA" sz="1400" dirty="0">
                          <a:effectLst/>
                        </a:rPr>
                        <a:t>to</a:t>
                      </a:r>
                      <a:r>
                        <a:rPr lang="en-CA" sz="1400" spc="-10" dirty="0">
                          <a:effectLst/>
                        </a:rPr>
                        <a:t> </a:t>
                      </a:r>
                      <a:r>
                        <a:rPr lang="en-CA" sz="1400" dirty="0">
                          <a:effectLst/>
                        </a:rPr>
                        <a:t>practice</a:t>
                      </a:r>
                      <a:r>
                        <a:rPr lang="en-CA" sz="1400" spc="-10" dirty="0">
                          <a:effectLst/>
                        </a:rPr>
                        <a:t> </a:t>
                      </a:r>
                      <a:r>
                        <a:rPr lang="en-CA" sz="1400" dirty="0">
                          <a:effectLst/>
                        </a:rPr>
                        <a:t>number</a:t>
                      </a:r>
                      <a:r>
                        <a:rPr lang="en-CA" sz="1400" spc="-10" dirty="0">
                          <a:effectLst/>
                        </a:rPr>
                        <a:t> </a:t>
                      </a:r>
                      <a:r>
                        <a:rPr lang="en-CA" sz="1400" dirty="0">
                          <a:effectLst/>
                        </a:rPr>
                        <a:t>sense.</a:t>
                      </a:r>
                    </a:p>
                    <a:p>
                      <a:pPr marL="135255" marR="130175" indent="1905" algn="ctr">
                        <a:spcAft>
                          <a:spcPts val="0"/>
                        </a:spcAft>
                      </a:pPr>
                      <a:r>
                        <a:rPr lang="en-CA" sz="1400" dirty="0">
                          <a:effectLst/>
                        </a:rPr>
                        <a:t>Some good options</a:t>
                      </a:r>
                      <a:r>
                        <a:rPr lang="en-CA" sz="1400" spc="5" dirty="0">
                          <a:effectLst/>
                        </a:rPr>
                        <a:t> </a:t>
                      </a:r>
                      <a:r>
                        <a:rPr lang="en-CA" sz="1400" dirty="0">
                          <a:effectLst/>
                        </a:rPr>
                        <a:t>include</a:t>
                      </a:r>
                      <a:r>
                        <a:rPr lang="en-CA" sz="1400" spc="-25" dirty="0">
                          <a:effectLst/>
                        </a:rPr>
                        <a:t> </a:t>
                      </a:r>
                      <a:r>
                        <a:rPr lang="en-CA" sz="1400" dirty="0">
                          <a:effectLst/>
                        </a:rPr>
                        <a:t>War</a:t>
                      </a:r>
                      <a:r>
                        <a:rPr lang="en-CA" sz="1400" spc="-20" dirty="0">
                          <a:effectLst/>
                        </a:rPr>
                        <a:t> </a:t>
                      </a:r>
                      <a:r>
                        <a:rPr lang="en-CA" sz="1400" dirty="0">
                          <a:effectLst/>
                        </a:rPr>
                        <a:t>or</a:t>
                      </a:r>
                      <a:r>
                        <a:rPr lang="en-CA" sz="1400" spc="-25" dirty="0">
                          <a:effectLst/>
                        </a:rPr>
                        <a:t> </a:t>
                      </a:r>
                      <a:r>
                        <a:rPr lang="en-CA" sz="1400" dirty="0">
                          <a:effectLst/>
                        </a:rPr>
                        <a:t>Go</a:t>
                      </a:r>
                      <a:r>
                        <a:rPr lang="en-CA" sz="1400" spc="-10" dirty="0">
                          <a:effectLst/>
                        </a:rPr>
                        <a:t> </a:t>
                      </a:r>
                      <a:r>
                        <a:rPr lang="en-CA" sz="1400" dirty="0">
                          <a:effectLst/>
                        </a:rPr>
                        <a:t>Fish!</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r>
                        <a:rPr lang="en-CA" sz="1400" dirty="0">
                          <a:effectLst/>
                        </a:rPr>
                        <a:t> </a:t>
                      </a:r>
                    </a:p>
                    <a:p>
                      <a:r>
                        <a:rPr lang="en-CA" sz="1400" dirty="0">
                          <a:effectLst/>
                        </a:rPr>
                        <a:t> </a:t>
                      </a:r>
                    </a:p>
                    <a:p>
                      <a:pPr>
                        <a:spcBef>
                          <a:spcPts val="45"/>
                        </a:spcBef>
                      </a:pPr>
                      <a:r>
                        <a:rPr lang="en-CA" sz="1400" dirty="0">
                          <a:effectLst/>
                        </a:rPr>
                        <a:t> </a:t>
                      </a:r>
                    </a:p>
                    <a:p>
                      <a:pPr marL="74930" marR="67310" algn="ctr">
                        <a:spcAft>
                          <a:spcPts val="0"/>
                        </a:spcAft>
                      </a:pPr>
                      <a:r>
                        <a:rPr lang="en-CA" sz="1400" dirty="0">
                          <a:effectLst/>
                        </a:rPr>
                        <a:t>Practice sequencing by</a:t>
                      </a:r>
                      <a:r>
                        <a:rPr lang="en-CA" sz="1400" spc="5" dirty="0">
                          <a:effectLst/>
                        </a:rPr>
                        <a:t> </a:t>
                      </a:r>
                      <a:r>
                        <a:rPr lang="en-CA" sz="1400" dirty="0">
                          <a:effectLst/>
                        </a:rPr>
                        <a:t>connecting the dots </a:t>
                      </a:r>
                      <a:r>
                        <a:rPr lang="en-CA" sz="1400" u="sng" dirty="0">
                          <a:effectLst/>
                          <a:highlight>
                            <a:srgbClr val="FFFF00"/>
                          </a:highlight>
                          <a:hlinkClick r:id="rId4"/>
                        </a:rPr>
                        <a:t>online</a:t>
                      </a:r>
                      <a:r>
                        <a:rPr lang="en-CA" sz="1400" spc="-290" dirty="0">
                          <a:effectLst/>
                          <a:highlight>
                            <a:srgbClr val="FFFF00"/>
                          </a:highlight>
                        </a:rPr>
                        <a:t> </a:t>
                      </a:r>
                      <a:r>
                        <a:rPr lang="en-CA" sz="1400" dirty="0">
                          <a:effectLst/>
                        </a:rPr>
                        <a:t>or</a:t>
                      </a:r>
                      <a:r>
                        <a:rPr lang="en-CA" sz="1400" spc="-5" dirty="0">
                          <a:effectLst/>
                        </a:rPr>
                        <a:t> </a:t>
                      </a:r>
                      <a:r>
                        <a:rPr lang="en-CA" sz="1400" dirty="0">
                          <a:effectLst/>
                        </a:rPr>
                        <a:t>on</a:t>
                      </a:r>
                      <a:r>
                        <a:rPr lang="en-CA" sz="1400" spc="-5" dirty="0">
                          <a:effectLst/>
                        </a:rPr>
                        <a:t> </a:t>
                      </a:r>
                      <a:r>
                        <a:rPr lang="en-CA" sz="1400" u="sng" dirty="0">
                          <a:effectLst/>
                          <a:highlight>
                            <a:srgbClr val="FFFF00"/>
                          </a:highlight>
                          <a:hlinkClick r:id="rId5"/>
                        </a:rPr>
                        <a:t>printable sheets</a:t>
                      </a:r>
                      <a:r>
                        <a:rPr lang="en-CA" sz="1400" u="none" strike="noStrike" dirty="0">
                          <a:effectLst/>
                          <a:highlight>
                            <a:srgbClr val="FFFF00"/>
                          </a:highlight>
                          <a:hlinkClick r:id="rId5"/>
                        </a:rPr>
                        <a:t>.</a:t>
                      </a:r>
                      <a:endParaRPr lang="en-CA"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pPr>
                        <a:spcBef>
                          <a:spcPts val="45"/>
                        </a:spcBef>
                      </a:pPr>
                      <a:r>
                        <a:rPr lang="en-CA" sz="1400" dirty="0">
                          <a:effectLst/>
                        </a:rPr>
                        <a:t> </a:t>
                      </a:r>
                    </a:p>
                    <a:p>
                      <a:pPr marL="102235" marR="96520" indent="635" algn="ctr">
                        <a:spcAft>
                          <a:spcPts val="0"/>
                        </a:spcAft>
                      </a:pPr>
                      <a:r>
                        <a:rPr lang="en-CA" sz="1400" dirty="0">
                          <a:effectLst/>
                        </a:rPr>
                        <a:t>Organize or sort all your</a:t>
                      </a:r>
                      <a:r>
                        <a:rPr lang="en-CA" sz="1400" spc="5" dirty="0">
                          <a:effectLst/>
                        </a:rPr>
                        <a:t> </a:t>
                      </a:r>
                      <a:r>
                        <a:rPr lang="en-CA" sz="1400" dirty="0">
                          <a:effectLst/>
                        </a:rPr>
                        <a:t>toys</a:t>
                      </a:r>
                      <a:r>
                        <a:rPr lang="en-CA" sz="1400" spc="-25" dirty="0">
                          <a:effectLst/>
                        </a:rPr>
                        <a:t> </a:t>
                      </a:r>
                      <a:r>
                        <a:rPr lang="en-CA" sz="1400" dirty="0">
                          <a:effectLst/>
                        </a:rPr>
                        <a:t>according</a:t>
                      </a:r>
                      <a:r>
                        <a:rPr lang="en-CA" sz="1400" spc="-20" dirty="0">
                          <a:effectLst/>
                        </a:rPr>
                        <a:t> </a:t>
                      </a:r>
                      <a:r>
                        <a:rPr lang="en-CA" sz="1400" dirty="0">
                          <a:effectLst/>
                        </a:rPr>
                        <a:t>to</a:t>
                      </a:r>
                      <a:r>
                        <a:rPr lang="en-CA" sz="1400" spc="-20" dirty="0">
                          <a:effectLst/>
                        </a:rPr>
                        <a:t> </a:t>
                      </a:r>
                      <a:r>
                        <a:rPr lang="en-CA" sz="1400" dirty="0">
                          <a:effectLst/>
                        </a:rPr>
                        <a:t>a</a:t>
                      </a:r>
                      <a:r>
                        <a:rPr lang="en-CA" sz="1400" spc="-25" dirty="0">
                          <a:effectLst/>
                        </a:rPr>
                        <a:t> </a:t>
                      </a:r>
                      <a:r>
                        <a:rPr lang="en-CA" sz="1400" dirty="0">
                          <a:effectLst/>
                        </a:rPr>
                        <a:t>single</a:t>
                      </a:r>
                      <a:r>
                        <a:rPr lang="en-CA" sz="1400" spc="-285" dirty="0">
                          <a:effectLst/>
                        </a:rPr>
                        <a:t> </a:t>
                      </a:r>
                      <a:r>
                        <a:rPr lang="en-CA" sz="1400" dirty="0">
                          <a:effectLst/>
                        </a:rPr>
                        <a:t>attribute.</a:t>
                      </a:r>
                    </a:p>
                    <a:p>
                      <a:pPr marL="74930" marR="68580" algn="ctr">
                        <a:spcAft>
                          <a:spcPts val="0"/>
                        </a:spcAft>
                      </a:pPr>
                      <a:r>
                        <a:rPr lang="en-CA" sz="1400" dirty="0">
                          <a:effectLst/>
                        </a:rPr>
                        <a:t>OR</a:t>
                      </a:r>
                    </a:p>
                    <a:p>
                      <a:pPr marL="137160" marR="130175" algn="ctr">
                        <a:spcAft>
                          <a:spcPts val="0"/>
                        </a:spcAft>
                      </a:pPr>
                      <a:r>
                        <a:rPr lang="en-CA" sz="1400" dirty="0">
                          <a:effectLst/>
                        </a:rPr>
                        <a:t>Help</a:t>
                      </a:r>
                      <a:r>
                        <a:rPr lang="en-CA" sz="1400" spc="-25" dirty="0">
                          <a:effectLst/>
                        </a:rPr>
                        <a:t> </a:t>
                      </a:r>
                      <a:r>
                        <a:rPr lang="en-CA" sz="1400" dirty="0">
                          <a:effectLst/>
                        </a:rPr>
                        <a:t>a</a:t>
                      </a:r>
                      <a:r>
                        <a:rPr lang="en-CA" sz="1400" spc="-20" dirty="0">
                          <a:effectLst/>
                        </a:rPr>
                        <a:t> </a:t>
                      </a:r>
                      <a:r>
                        <a:rPr lang="en-CA" sz="1400" dirty="0">
                          <a:effectLst/>
                        </a:rPr>
                        <a:t>parent</a:t>
                      </a:r>
                      <a:r>
                        <a:rPr lang="en-CA" sz="1400" spc="-20" dirty="0">
                          <a:effectLst/>
                        </a:rPr>
                        <a:t> </a:t>
                      </a:r>
                      <a:r>
                        <a:rPr lang="en-CA" sz="1400" dirty="0">
                          <a:effectLst/>
                        </a:rPr>
                        <a:t>organize</a:t>
                      </a:r>
                      <a:r>
                        <a:rPr lang="en-CA" sz="1400" spc="-25" dirty="0">
                          <a:effectLst/>
                        </a:rPr>
                        <a:t> </a:t>
                      </a:r>
                      <a:r>
                        <a:rPr lang="en-CA" sz="1400" dirty="0">
                          <a:effectLst/>
                        </a:rPr>
                        <a:t>a</a:t>
                      </a:r>
                      <a:r>
                        <a:rPr lang="en-CA" sz="1400" spc="-285" dirty="0">
                          <a:effectLst/>
                        </a:rPr>
                        <a:t> </a:t>
                      </a:r>
                      <a:r>
                        <a:rPr lang="en-CA" sz="1400" dirty="0">
                          <a:effectLst/>
                        </a:rPr>
                        <a:t>room, drawer, or</a:t>
                      </a:r>
                      <a:r>
                        <a:rPr lang="en-CA" sz="1400" spc="5" dirty="0">
                          <a:effectLst/>
                        </a:rPr>
                        <a:t> </a:t>
                      </a:r>
                      <a:r>
                        <a:rPr lang="en-CA" sz="1400" dirty="0">
                          <a:effectLst/>
                        </a:rPr>
                        <a:t>cupboard.</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tc>
                  <a:txBody>
                    <a:bodyPr/>
                    <a:lstStyle/>
                    <a:p>
                      <a:pPr marL="73660" marR="65405" indent="-635" algn="ctr">
                        <a:spcBef>
                          <a:spcPts val="1145"/>
                        </a:spcBef>
                        <a:spcAft>
                          <a:spcPts val="0"/>
                        </a:spcAft>
                      </a:pPr>
                      <a:r>
                        <a:rPr lang="en-CA" sz="1400" b="0" dirty="0">
                          <a:solidFill>
                            <a:schemeClr val="tx1"/>
                          </a:solidFill>
                          <a:effectLst/>
                        </a:rPr>
                        <a:t>Design and draw a</a:t>
                      </a:r>
                      <a:r>
                        <a:rPr lang="en-CA" sz="1400" b="0" spc="5" dirty="0">
                          <a:solidFill>
                            <a:schemeClr val="tx1"/>
                          </a:solidFill>
                          <a:effectLst/>
                        </a:rPr>
                        <a:t> </a:t>
                      </a:r>
                      <a:r>
                        <a:rPr lang="en-CA" sz="1400" b="0" dirty="0">
                          <a:solidFill>
                            <a:schemeClr val="tx1"/>
                          </a:solidFill>
                          <a:effectLst/>
                        </a:rPr>
                        <a:t>building using a rectangle,</a:t>
                      </a:r>
                      <a:r>
                        <a:rPr lang="en-CA" sz="1400" b="0" spc="-290" dirty="0">
                          <a:solidFill>
                            <a:schemeClr val="tx1"/>
                          </a:solidFill>
                          <a:effectLst/>
                        </a:rPr>
                        <a:t> </a:t>
                      </a:r>
                      <a:r>
                        <a:rPr lang="en-CA" sz="1400" b="0" dirty="0">
                          <a:solidFill>
                            <a:schemeClr val="tx1"/>
                          </a:solidFill>
                          <a:effectLst/>
                        </a:rPr>
                        <a:t>triangle,</a:t>
                      </a:r>
                      <a:r>
                        <a:rPr lang="en-CA" sz="1400" b="0" spc="20" dirty="0">
                          <a:solidFill>
                            <a:schemeClr val="tx1"/>
                          </a:solidFill>
                          <a:effectLst/>
                        </a:rPr>
                        <a:t> </a:t>
                      </a:r>
                      <a:r>
                        <a:rPr lang="en-CA" sz="1400" b="0" dirty="0">
                          <a:solidFill>
                            <a:schemeClr val="tx1"/>
                          </a:solidFill>
                          <a:effectLst/>
                        </a:rPr>
                        <a:t>square,</a:t>
                      </a:r>
                      <a:r>
                        <a:rPr lang="en-CA" sz="1400" b="0" spc="30" dirty="0">
                          <a:solidFill>
                            <a:schemeClr val="tx1"/>
                          </a:solidFill>
                          <a:effectLst/>
                        </a:rPr>
                        <a:t> </a:t>
                      </a:r>
                      <a:r>
                        <a:rPr lang="en-CA" sz="1400" b="0" dirty="0">
                          <a:solidFill>
                            <a:schemeClr val="tx1"/>
                          </a:solidFill>
                          <a:effectLst/>
                        </a:rPr>
                        <a:t>and</a:t>
                      </a:r>
                      <a:r>
                        <a:rPr lang="en-CA" sz="1400" b="0" spc="5" dirty="0">
                          <a:solidFill>
                            <a:schemeClr val="tx1"/>
                          </a:solidFill>
                          <a:effectLst/>
                        </a:rPr>
                        <a:t> </a:t>
                      </a:r>
                      <a:r>
                        <a:rPr lang="en-CA" sz="1400" b="0" dirty="0">
                          <a:solidFill>
                            <a:schemeClr val="tx1"/>
                          </a:solidFill>
                          <a:effectLst/>
                        </a:rPr>
                        <a:t>circle.</a:t>
                      </a:r>
                    </a:p>
                    <a:p>
                      <a:pPr marL="763270" marR="756920" algn="ctr">
                        <a:spcAft>
                          <a:spcPts val="0"/>
                        </a:spcAft>
                      </a:pPr>
                      <a:r>
                        <a:rPr lang="en-CA" sz="1400" b="0" dirty="0">
                          <a:solidFill>
                            <a:schemeClr val="tx1"/>
                          </a:solidFill>
                          <a:effectLst/>
                        </a:rPr>
                        <a:t>Or</a:t>
                      </a:r>
                    </a:p>
                    <a:p>
                      <a:pPr marL="75565" marR="68580" indent="635" algn="ctr">
                        <a:spcAft>
                          <a:spcPts val="0"/>
                        </a:spcAft>
                      </a:pPr>
                      <a:r>
                        <a:rPr lang="en-CA" sz="1400" b="0" dirty="0">
                          <a:solidFill>
                            <a:schemeClr val="tx1"/>
                          </a:solidFill>
                          <a:effectLst/>
                        </a:rPr>
                        <a:t>Go on a walk and find a</a:t>
                      </a:r>
                      <a:r>
                        <a:rPr lang="en-CA" sz="1400" b="0" spc="5" dirty="0">
                          <a:solidFill>
                            <a:schemeClr val="tx1"/>
                          </a:solidFill>
                          <a:effectLst/>
                        </a:rPr>
                        <a:t> </a:t>
                      </a:r>
                      <a:r>
                        <a:rPr lang="en-CA" sz="1400" b="0" dirty="0">
                          <a:solidFill>
                            <a:schemeClr val="tx1"/>
                          </a:solidFill>
                          <a:effectLst/>
                        </a:rPr>
                        <a:t>rectangle, triangle, square,</a:t>
                      </a:r>
                      <a:r>
                        <a:rPr lang="en-CA" sz="1400" b="0" spc="-290" dirty="0">
                          <a:solidFill>
                            <a:schemeClr val="tx1"/>
                          </a:solidFill>
                          <a:effectLst/>
                        </a:rPr>
                        <a:t> </a:t>
                      </a:r>
                      <a:r>
                        <a:rPr lang="en-CA" sz="1400" b="0" dirty="0">
                          <a:solidFill>
                            <a:schemeClr val="tx1"/>
                          </a:solidFill>
                          <a:effectLst/>
                        </a:rPr>
                        <a:t>and</a:t>
                      </a:r>
                      <a:r>
                        <a:rPr lang="en-CA" sz="1400" b="0" spc="-5" dirty="0">
                          <a:solidFill>
                            <a:schemeClr val="tx1"/>
                          </a:solidFill>
                          <a:effectLst/>
                        </a:rPr>
                        <a:t> </a:t>
                      </a:r>
                      <a:r>
                        <a:rPr lang="en-CA" sz="1400" b="0" dirty="0">
                          <a:solidFill>
                            <a:schemeClr val="tx1"/>
                          </a:solidFill>
                          <a:effectLst/>
                        </a:rPr>
                        <a:t>circle outside.</a:t>
                      </a:r>
                      <a:endParaRPr lang="en-CA" sz="14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lumMod val="60000"/>
                        <a:lumOff val="40000"/>
                      </a:schemeClr>
                    </a:solidFill>
                  </a:tcPr>
                </a:tc>
                <a:extLst>
                  <a:ext uri="{0D108BD9-81ED-4DB2-BD59-A6C34878D82A}">
                    <a16:rowId xmlns:a16="http://schemas.microsoft.com/office/drawing/2014/main" val="3946483960"/>
                  </a:ext>
                </a:extLst>
              </a:tr>
              <a:tr h="2202107">
                <a:tc>
                  <a:txBody>
                    <a:bodyPr/>
                    <a:lstStyle/>
                    <a:p>
                      <a:pPr marL="590550" marR="590550" algn="ctr">
                        <a:spcBef>
                          <a:spcPts val="570"/>
                        </a:spcBef>
                        <a:spcAft>
                          <a:spcPts val="0"/>
                        </a:spcAft>
                      </a:pPr>
                      <a:r>
                        <a:rPr lang="en-CA" sz="1600">
                          <a:effectLst/>
                        </a:rPr>
                        <a:t>Week</a:t>
                      </a:r>
                      <a:r>
                        <a:rPr lang="en-CA" sz="1600" spc="-5">
                          <a:effectLst/>
                        </a:rPr>
                        <a:t> </a:t>
                      </a:r>
                      <a:r>
                        <a:rPr lang="en-CA" sz="1600">
                          <a:effectLst/>
                        </a:rPr>
                        <a:t>2</a:t>
                      </a:r>
                      <a:endParaRPr lang="en-CA"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vert270"/>
                </a:tc>
                <a:tc>
                  <a:txBody>
                    <a:bodyPr/>
                    <a:lstStyle/>
                    <a:p>
                      <a:pPr>
                        <a:spcBef>
                          <a:spcPts val="45"/>
                        </a:spcBef>
                      </a:pPr>
                      <a:r>
                        <a:rPr lang="en-CA" sz="1400">
                          <a:effectLst/>
                        </a:rPr>
                        <a:t> </a:t>
                      </a:r>
                    </a:p>
                    <a:p>
                      <a:pPr marL="77470" marR="69850" indent="-1270" algn="ctr">
                        <a:spcAft>
                          <a:spcPts val="0"/>
                        </a:spcAft>
                      </a:pPr>
                      <a:r>
                        <a:rPr lang="en-CA" sz="1400">
                          <a:effectLst/>
                        </a:rPr>
                        <a:t>Practice counting: count</a:t>
                      </a:r>
                      <a:r>
                        <a:rPr lang="en-CA" sz="1400" spc="5">
                          <a:effectLst/>
                        </a:rPr>
                        <a:t> </a:t>
                      </a:r>
                      <a:r>
                        <a:rPr lang="en-CA" sz="1400">
                          <a:effectLst/>
                        </a:rPr>
                        <a:t>the number of windows,</a:t>
                      </a:r>
                      <a:r>
                        <a:rPr lang="en-CA" sz="1400" spc="5">
                          <a:effectLst/>
                        </a:rPr>
                        <a:t> </a:t>
                      </a:r>
                      <a:r>
                        <a:rPr lang="en-CA" sz="1400">
                          <a:effectLst/>
                        </a:rPr>
                        <a:t>light switches, etc. in your</a:t>
                      </a:r>
                      <a:r>
                        <a:rPr lang="en-CA" sz="1400" spc="-290">
                          <a:effectLst/>
                        </a:rPr>
                        <a:t> </a:t>
                      </a:r>
                      <a:r>
                        <a:rPr lang="en-CA" sz="1400">
                          <a:effectLst/>
                        </a:rPr>
                        <a:t>house. For older students,</a:t>
                      </a:r>
                      <a:r>
                        <a:rPr lang="en-CA" sz="1400" spc="5">
                          <a:effectLst/>
                        </a:rPr>
                        <a:t> </a:t>
                      </a:r>
                      <a:r>
                        <a:rPr lang="en-CA" sz="1400">
                          <a:effectLst/>
                        </a:rPr>
                        <a:t>practice operations (i.e.</a:t>
                      </a:r>
                      <a:r>
                        <a:rPr lang="en-CA" sz="1400" spc="5">
                          <a:effectLst/>
                        </a:rPr>
                        <a:t> </a:t>
                      </a:r>
                      <a:r>
                        <a:rPr lang="en-CA" sz="1400">
                          <a:effectLst/>
                        </a:rPr>
                        <a:t>add</a:t>
                      </a:r>
                      <a:r>
                        <a:rPr lang="en-CA" sz="1400" spc="40">
                          <a:effectLst/>
                        </a:rPr>
                        <a:t> </a:t>
                      </a:r>
                      <a:r>
                        <a:rPr lang="en-CA" sz="1400">
                          <a:effectLst/>
                        </a:rPr>
                        <a:t>number</a:t>
                      </a:r>
                      <a:r>
                        <a:rPr lang="en-CA" sz="1400" spc="30">
                          <a:effectLst/>
                        </a:rPr>
                        <a:t> </a:t>
                      </a:r>
                      <a:r>
                        <a:rPr lang="en-CA" sz="1400">
                          <a:effectLst/>
                        </a:rPr>
                        <a:t>of</a:t>
                      </a:r>
                      <a:r>
                        <a:rPr lang="en-CA" sz="1400" spc="40">
                          <a:effectLst/>
                        </a:rPr>
                        <a:t> </a:t>
                      </a:r>
                      <a:r>
                        <a:rPr lang="en-CA" sz="1400">
                          <a:effectLst/>
                        </a:rPr>
                        <a:t>doors</a:t>
                      </a:r>
                      <a:r>
                        <a:rPr lang="en-CA" sz="1400" spc="5">
                          <a:effectLst/>
                        </a:rPr>
                        <a:t> </a:t>
                      </a:r>
                      <a:r>
                        <a:rPr lang="en-CA" sz="1400">
                          <a:effectLst/>
                        </a:rPr>
                        <a:t>AND</a:t>
                      </a:r>
                      <a:r>
                        <a:rPr lang="en-CA" sz="1400" spc="-5">
                          <a:effectLst/>
                        </a:rPr>
                        <a:t> </a:t>
                      </a:r>
                      <a:r>
                        <a:rPr lang="en-CA" sz="1400">
                          <a:effectLst/>
                        </a:rPr>
                        <a:t>windows).</a:t>
                      </a:r>
                      <a:endParaRPr lang="en-CA"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r>
                        <a:rPr lang="en-CA" sz="1400" dirty="0">
                          <a:effectLst/>
                        </a:rPr>
                        <a:t> </a:t>
                      </a:r>
                    </a:p>
                    <a:p>
                      <a:r>
                        <a:rPr lang="en-CA" sz="1400" dirty="0">
                          <a:effectLst/>
                        </a:rPr>
                        <a:t> </a:t>
                      </a:r>
                    </a:p>
                    <a:p>
                      <a:pPr>
                        <a:spcBef>
                          <a:spcPts val="45"/>
                        </a:spcBef>
                      </a:pPr>
                      <a:r>
                        <a:rPr lang="en-CA" sz="1400" dirty="0">
                          <a:effectLst/>
                        </a:rPr>
                        <a:t> </a:t>
                      </a:r>
                    </a:p>
                    <a:p>
                      <a:pPr marL="74295" marR="68580" algn="ctr">
                        <a:spcAft>
                          <a:spcPts val="0"/>
                        </a:spcAft>
                      </a:pPr>
                      <a:r>
                        <a:rPr lang="en-CA" sz="1400" u="sng" dirty="0">
                          <a:effectLst/>
                          <a:highlight>
                            <a:srgbClr val="FFFF00"/>
                          </a:highlight>
                          <a:hlinkClick r:id="rId6"/>
                        </a:rPr>
                        <a:t>Spot</a:t>
                      </a:r>
                      <a:r>
                        <a:rPr lang="en-CA" sz="1400" u="sng" spc="-5" dirty="0">
                          <a:effectLst/>
                          <a:highlight>
                            <a:srgbClr val="FFFF00"/>
                          </a:highlight>
                          <a:hlinkClick r:id="rId6"/>
                        </a:rPr>
                        <a:t> </a:t>
                      </a:r>
                      <a:r>
                        <a:rPr lang="en-CA" sz="1400" u="sng" dirty="0">
                          <a:effectLst/>
                          <a:highlight>
                            <a:srgbClr val="FFFF00"/>
                          </a:highlight>
                          <a:hlinkClick r:id="rId6"/>
                        </a:rPr>
                        <a:t>the</a:t>
                      </a:r>
                      <a:r>
                        <a:rPr lang="en-CA" sz="1400" u="sng" spc="-10" dirty="0">
                          <a:effectLst/>
                          <a:highlight>
                            <a:srgbClr val="FFFF00"/>
                          </a:highlight>
                          <a:hlinkClick r:id="rId6"/>
                        </a:rPr>
                        <a:t> </a:t>
                      </a:r>
                      <a:r>
                        <a:rPr lang="en-CA" sz="1400" u="sng" dirty="0">
                          <a:effectLst/>
                          <a:highlight>
                            <a:srgbClr val="FFFF00"/>
                          </a:highlight>
                          <a:hlinkClick r:id="rId6"/>
                        </a:rPr>
                        <a:t>differences</a:t>
                      </a:r>
                      <a:r>
                        <a:rPr lang="en-CA" sz="1400" dirty="0">
                          <a:effectLst/>
                          <a:highlight>
                            <a:srgbClr val="FFFF00"/>
                          </a:highlight>
                        </a:rPr>
                        <a:t>!</a:t>
                      </a:r>
                      <a:endParaRPr lang="en-CA"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pPr>
                        <a:spcBef>
                          <a:spcPts val="45"/>
                        </a:spcBef>
                      </a:pPr>
                      <a:r>
                        <a:rPr lang="en-CA" sz="1400" dirty="0">
                          <a:effectLst/>
                        </a:rPr>
                        <a:t> </a:t>
                      </a:r>
                    </a:p>
                    <a:p>
                      <a:pPr marL="74930" marR="68580" algn="ctr">
                        <a:spcAft>
                          <a:spcPts val="0"/>
                        </a:spcAft>
                      </a:pPr>
                      <a:r>
                        <a:rPr lang="en-CA" sz="1400" dirty="0">
                          <a:effectLst/>
                        </a:rPr>
                        <a:t>Write</a:t>
                      </a:r>
                      <a:r>
                        <a:rPr lang="en-CA" sz="1400" spc="-25" dirty="0">
                          <a:effectLst/>
                        </a:rPr>
                        <a:t> </a:t>
                      </a:r>
                      <a:r>
                        <a:rPr lang="en-CA" sz="1400" dirty="0">
                          <a:effectLst/>
                        </a:rPr>
                        <a:t>or</a:t>
                      </a:r>
                      <a:r>
                        <a:rPr lang="en-CA" sz="1400" spc="-15" dirty="0">
                          <a:effectLst/>
                        </a:rPr>
                        <a:t> </a:t>
                      </a:r>
                      <a:r>
                        <a:rPr lang="en-CA" sz="1400" dirty="0">
                          <a:effectLst/>
                        </a:rPr>
                        <a:t>draw</a:t>
                      </a:r>
                      <a:r>
                        <a:rPr lang="en-CA" sz="1400" spc="-15" dirty="0">
                          <a:effectLst/>
                        </a:rPr>
                        <a:t> </a:t>
                      </a:r>
                      <a:r>
                        <a:rPr lang="en-CA" sz="1400" dirty="0">
                          <a:effectLst/>
                        </a:rPr>
                        <a:t>all</a:t>
                      </a:r>
                      <a:r>
                        <a:rPr lang="en-CA" sz="1400" spc="-15" dirty="0">
                          <a:effectLst/>
                        </a:rPr>
                        <a:t> </a:t>
                      </a:r>
                      <a:r>
                        <a:rPr lang="en-CA" sz="1400" dirty="0">
                          <a:effectLst/>
                        </a:rPr>
                        <a:t>the</a:t>
                      </a:r>
                      <a:r>
                        <a:rPr lang="en-CA" sz="1400" spc="-20" dirty="0">
                          <a:effectLst/>
                        </a:rPr>
                        <a:t> </a:t>
                      </a:r>
                      <a:r>
                        <a:rPr lang="en-CA" sz="1400" dirty="0">
                          <a:effectLst/>
                        </a:rPr>
                        <a:t>steps</a:t>
                      </a:r>
                      <a:r>
                        <a:rPr lang="en-CA" sz="1400" spc="-285" dirty="0">
                          <a:effectLst/>
                        </a:rPr>
                        <a:t> </a:t>
                      </a:r>
                      <a:r>
                        <a:rPr lang="en-CA" sz="1400" dirty="0">
                          <a:effectLst/>
                        </a:rPr>
                        <a:t>needed to make a PB&amp;J</a:t>
                      </a:r>
                      <a:r>
                        <a:rPr lang="en-CA" sz="1400" spc="5" dirty="0">
                          <a:effectLst/>
                        </a:rPr>
                        <a:t> </a:t>
                      </a:r>
                      <a:r>
                        <a:rPr lang="en-CA" sz="1400" dirty="0">
                          <a:effectLst/>
                        </a:rPr>
                        <a:t>sandwich. Cut them out</a:t>
                      </a:r>
                      <a:r>
                        <a:rPr lang="en-CA" sz="1400" spc="5" dirty="0">
                          <a:effectLst/>
                        </a:rPr>
                        <a:t> </a:t>
                      </a:r>
                      <a:r>
                        <a:rPr lang="en-CA" sz="1400" dirty="0">
                          <a:effectLst/>
                        </a:rPr>
                        <a:t>and place them in order</a:t>
                      </a:r>
                      <a:r>
                        <a:rPr lang="en-CA" sz="1400" spc="5" dirty="0">
                          <a:effectLst/>
                        </a:rPr>
                        <a:t> </a:t>
                      </a:r>
                      <a:r>
                        <a:rPr lang="en-CA" sz="1400" dirty="0">
                          <a:effectLst/>
                        </a:rPr>
                        <a:t>(sequencing).</a:t>
                      </a:r>
                      <a:r>
                        <a:rPr lang="en-CA" sz="1400" spc="5" dirty="0">
                          <a:effectLst/>
                        </a:rPr>
                        <a:t> </a:t>
                      </a:r>
                      <a:r>
                        <a:rPr lang="en-CA" sz="1400" u="sng" dirty="0">
                          <a:effectLst/>
                          <a:highlight>
                            <a:srgbClr val="FFFF00"/>
                          </a:highlight>
                          <a:hlinkClick r:id="rId7"/>
                        </a:rPr>
                        <a:t>Video</a:t>
                      </a:r>
                      <a:endParaRPr lang="en-CA" sz="1400" dirty="0">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pPr>
                        <a:spcBef>
                          <a:spcPts val="45"/>
                        </a:spcBef>
                      </a:pPr>
                      <a:r>
                        <a:rPr lang="en-CA" sz="1400" dirty="0">
                          <a:effectLst/>
                        </a:rPr>
                        <a:t> </a:t>
                      </a:r>
                    </a:p>
                    <a:p>
                      <a:pPr marL="81280" marR="74295" indent="1905" algn="ctr">
                        <a:spcAft>
                          <a:spcPts val="0"/>
                        </a:spcAft>
                      </a:pPr>
                      <a:r>
                        <a:rPr lang="en-CA" sz="1400" dirty="0">
                          <a:effectLst/>
                        </a:rPr>
                        <a:t>Play a different card or</a:t>
                      </a:r>
                      <a:r>
                        <a:rPr lang="en-CA" sz="1400" spc="5" dirty="0">
                          <a:effectLst/>
                        </a:rPr>
                        <a:t> </a:t>
                      </a:r>
                      <a:r>
                        <a:rPr lang="en-CA" sz="1400" dirty="0">
                          <a:effectLst/>
                        </a:rPr>
                        <a:t>board game to practice</a:t>
                      </a:r>
                      <a:r>
                        <a:rPr lang="en-CA" sz="1400" spc="5" dirty="0">
                          <a:effectLst/>
                        </a:rPr>
                        <a:t> </a:t>
                      </a:r>
                      <a:r>
                        <a:rPr lang="en-CA" sz="1400" dirty="0">
                          <a:effectLst/>
                        </a:rPr>
                        <a:t>number sense. Some good</a:t>
                      </a:r>
                      <a:r>
                        <a:rPr lang="en-CA" sz="1400" spc="-290" dirty="0">
                          <a:effectLst/>
                        </a:rPr>
                        <a:t> </a:t>
                      </a:r>
                      <a:r>
                        <a:rPr lang="en-CA" sz="1400" dirty="0">
                          <a:effectLst/>
                        </a:rPr>
                        <a:t>options include: War or</a:t>
                      </a:r>
                      <a:r>
                        <a:rPr lang="en-CA" sz="1400" spc="5" dirty="0">
                          <a:effectLst/>
                        </a:rPr>
                        <a:t> </a:t>
                      </a:r>
                      <a:r>
                        <a:rPr lang="en-CA" sz="1400" dirty="0">
                          <a:effectLst/>
                        </a:rPr>
                        <a:t>Go</a:t>
                      </a:r>
                      <a:r>
                        <a:rPr lang="en-CA" sz="1400" spc="-5" dirty="0">
                          <a:effectLst/>
                        </a:rPr>
                        <a:t> </a:t>
                      </a:r>
                      <a:r>
                        <a:rPr lang="en-CA" sz="1400" dirty="0">
                          <a:effectLst/>
                        </a:rPr>
                        <a:t>Fish!</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r>
                        <a:rPr lang="en-CA" sz="1400" dirty="0">
                          <a:effectLst/>
                        </a:rPr>
                        <a:t> </a:t>
                      </a:r>
                    </a:p>
                    <a:p>
                      <a:pPr marL="118110" marR="110490" indent="-1270" algn="ctr">
                        <a:spcBef>
                          <a:spcPts val="1030"/>
                        </a:spcBef>
                        <a:spcAft>
                          <a:spcPts val="0"/>
                        </a:spcAft>
                      </a:pPr>
                      <a:r>
                        <a:rPr lang="en-CA" sz="1400" dirty="0">
                          <a:effectLst/>
                        </a:rPr>
                        <a:t>Assemble a different</a:t>
                      </a:r>
                      <a:r>
                        <a:rPr lang="en-CA" sz="1400" spc="5" dirty="0">
                          <a:effectLst/>
                        </a:rPr>
                        <a:t> </a:t>
                      </a:r>
                      <a:r>
                        <a:rPr lang="en-CA" sz="1400" u="sng" dirty="0">
                          <a:effectLst/>
                          <a:highlight>
                            <a:srgbClr val="FFFF00"/>
                          </a:highlight>
                          <a:hlinkClick r:id="rId3"/>
                        </a:rPr>
                        <a:t>online</a:t>
                      </a:r>
                      <a:r>
                        <a:rPr lang="en-CA" sz="1400" u="none" strike="noStrike" dirty="0">
                          <a:effectLst/>
                          <a:hlinkClick r:id="rId3"/>
                        </a:rPr>
                        <a:t> </a:t>
                      </a:r>
                      <a:r>
                        <a:rPr lang="en-CA" sz="1400" dirty="0">
                          <a:effectLst/>
                        </a:rPr>
                        <a:t>or physical puzzle</a:t>
                      </a:r>
                      <a:r>
                        <a:rPr lang="en-CA" sz="1400" spc="-290" dirty="0">
                          <a:effectLst/>
                        </a:rPr>
                        <a:t> </a:t>
                      </a:r>
                      <a:r>
                        <a:rPr lang="en-CA" sz="1400" dirty="0">
                          <a:effectLst/>
                        </a:rPr>
                        <a:t>to practice spatial</a:t>
                      </a:r>
                      <a:r>
                        <a:rPr lang="en-CA" sz="1400" spc="5" dirty="0">
                          <a:effectLst/>
                        </a:rPr>
                        <a:t> </a:t>
                      </a:r>
                      <a:r>
                        <a:rPr lang="en-CA" sz="1400" dirty="0">
                          <a:effectLst/>
                        </a:rPr>
                        <a:t>reasoning (piece count</a:t>
                      </a:r>
                      <a:r>
                        <a:rPr lang="en-CA" sz="1400" spc="5" dirty="0">
                          <a:effectLst/>
                        </a:rPr>
                        <a:t> </a:t>
                      </a:r>
                      <a:r>
                        <a:rPr lang="en-CA" sz="1400" dirty="0">
                          <a:effectLst/>
                        </a:rPr>
                        <a:t>varies according to age</a:t>
                      </a:r>
                      <a:r>
                        <a:rPr lang="en-CA" sz="1400" spc="5" dirty="0">
                          <a:effectLst/>
                        </a:rPr>
                        <a:t> </a:t>
                      </a:r>
                      <a:r>
                        <a:rPr lang="en-CA" sz="1400" dirty="0">
                          <a:effectLst/>
                        </a:rPr>
                        <a:t>level).</a:t>
                      </a:r>
                      <a:endParaRPr lang="en-CA"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694739905"/>
                  </a:ext>
                </a:extLst>
              </a:tr>
            </a:tbl>
          </a:graphicData>
        </a:graphic>
      </p:graphicFrame>
    </p:spTree>
    <p:extLst>
      <p:ext uri="{BB962C8B-B14F-4D97-AF65-F5344CB8AC3E}">
        <p14:creationId xmlns:p14="http://schemas.microsoft.com/office/powerpoint/2010/main" val="2298390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71A931-4191-4942-B2EE-D9FFF538923C}"/>
              </a:ext>
            </a:extLst>
          </p:cNvPr>
          <p:cNvSpPr txBox="1"/>
          <p:nvPr/>
        </p:nvSpPr>
        <p:spPr>
          <a:xfrm>
            <a:off x="2521836" y="858837"/>
            <a:ext cx="8513717" cy="584775"/>
          </a:xfrm>
          <a:prstGeom prst="rect">
            <a:avLst/>
          </a:prstGeom>
          <a:noFill/>
        </p:spPr>
        <p:txBody>
          <a:bodyPr wrap="square">
            <a:spAutoFit/>
          </a:bodyPr>
          <a:lstStyle/>
          <a:p>
            <a:pPr algn="l"/>
            <a:r>
              <a:rPr lang="en-US" sz="3200" b="1" i="0" dirty="0">
                <a:solidFill>
                  <a:srgbClr val="000000"/>
                </a:solidFill>
                <a:effectLst/>
                <a:latin typeface="Times New Roman" panose="02020603050405020304" pitchFamily="18" charset="0"/>
              </a:rPr>
              <a:t>Social Grade 1, 2, and 3</a:t>
            </a:r>
          </a:p>
        </p:txBody>
      </p:sp>
      <p:pic>
        <p:nvPicPr>
          <p:cNvPr id="4" name="Picture 3" descr="Logo, company name&#10;&#10;Description automatically generated">
            <a:extLst>
              <a:ext uri="{FF2B5EF4-FFF2-40B4-BE49-F238E27FC236}">
                <a16:creationId xmlns:a16="http://schemas.microsoft.com/office/drawing/2014/main" id="{C101C5E5-47E8-427B-9841-DA8DE87A3A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5" name="TextBox 4">
            <a:extLst>
              <a:ext uri="{FF2B5EF4-FFF2-40B4-BE49-F238E27FC236}">
                <a16:creationId xmlns:a16="http://schemas.microsoft.com/office/drawing/2014/main" id="{E0E23C0B-4CCF-42E7-B1E5-81036FD5EB99}"/>
              </a:ext>
            </a:extLst>
          </p:cNvPr>
          <p:cNvSpPr txBox="1"/>
          <p:nvPr/>
        </p:nvSpPr>
        <p:spPr>
          <a:xfrm>
            <a:off x="882384" y="1997838"/>
            <a:ext cx="9816096" cy="4401205"/>
          </a:xfrm>
          <a:prstGeom prst="rect">
            <a:avLst/>
          </a:prstGeom>
          <a:solidFill>
            <a:schemeClr val="accent1"/>
          </a:solidFill>
        </p:spPr>
        <p:txBody>
          <a:bodyPr wrap="square" rtlCol="0">
            <a:spAutoFit/>
          </a:bodyPr>
          <a:lstStyle/>
          <a:p>
            <a:pPr algn="l"/>
            <a:r>
              <a:rPr lang="en-US" sz="2000" b="0" i="0" dirty="0">
                <a:solidFill>
                  <a:schemeClr val="bg1"/>
                </a:solidFill>
                <a:effectLst/>
                <a:latin typeface="Times New Roman" panose="02020603050405020304" pitchFamily="18" charset="0"/>
              </a:rPr>
              <a:t>Grades 1-3,  – Growing and Changing Communities</a:t>
            </a:r>
          </a:p>
          <a:p>
            <a:pPr algn="l"/>
            <a:endParaRPr lang="en-US" sz="2000" b="0" i="0" dirty="0">
              <a:solidFill>
                <a:schemeClr val="bg1"/>
              </a:solidFill>
              <a:effectLst/>
              <a:latin typeface="Times New Roman" panose="02020603050405020304" pitchFamily="18" charset="0"/>
            </a:endParaRPr>
          </a:p>
          <a:p>
            <a:pPr algn="l"/>
            <a:r>
              <a:rPr lang="en-US" sz="2000" b="0" i="0" dirty="0">
                <a:solidFill>
                  <a:schemeClr val="bg1"/>
                </a:solidFill>
                <a:effectLst/>
                <a:latin typeface="Times New Roman" panose="02020603050405020304" pitchFamily="18" charset="0"/>
              </a:rPr>
              <a:t>In what ways can individuals and groups contribute to positive change in the world? Take a walk through your community and look carefully for important features of the landscape, buildings, parks, statues, or monuments.</a:t>
            </a:r>
          </a:p>
          <a:p>
            <a:pPr algn="l"/>
            <a:r>
              <a:rPr lang="en-US" sz="2000" b="0" i="0" dirty="0">
                <a:solidFill>
                  <a:schemeClr val="bg1"/>
                </a:solidFill>
                <a:effectLst/>
                <a:latin typeface="Times New Roman" panose="02020603050405020304" pitchFamily="18" charset="0"/>
              </a:rPr>
              <a:t> How do these things contribute to and improve your life? Draw a map of your local community and mark the locations of the features you observed. Do you notice anything missing? </a:t>
            </a:r>
          </a:p>
          <a:p>
            <a:pPr algn="l"/>
            <a:r>
              <a:rPr lang="en-US" sz="2000" b="0" i="0" dirty="0">
                <a:solidFill>
                  <a:schemeClr val="bg1"/>
                </a:solidFill>
                <a:effectLst/>
                <a:latin typeface="Times New Roman" panose="02020603050405020304" pitchFamily="18" charset="0"/>
              </a:rPr>
              <a:t>What sorts of features could improve your quality of life or contribute to positive community change? </a:t>
            </a:r>
          </a:p>
          <a:p>
            <a:pPr algn="l"/>
            <a:r>
              <a:rPr lang="en-US" sz="2000" b="0" i="0" dirty="0">
                <a:solidFill>
                  <a:schemeClr val="bg1"/>
                </a:solidFill>
                <a:effectLst/>
                <a:latin typeface="Times New Roman" panose="02020603050405020304" pitchFamily="18" charset="0"/>
              </a:rPr>
              <a:t>Design and sketch the feature you’d like to see in your local community and represent it with a symbol on your community map. Use recyclable household supplies to build a model of your invented feature, then write 3-5 sentences describing the model and why you think it would be important to build as your community continues to change and grow.</a:t>
            </a:r>
          </a:p>
        </p:txBody>
      </p:sp>
    </p:spTree>
    <p:extLst>
      <p:ext uri="{BB962C8B-B14F-4D97-AF65-F5344CB8AC3E}">
        <p14:creationId xmlns:p14="http://schemas.microsoft.com/office/powerpoint/2010/main" val="2578770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4E94BA-1FA4-4FA9-811A-5243F28D14CB}"/>
              </a:ext>
            </a:extLst>
          </p:cNvPr>
          <p:cNvSpPr txBox="1"/>
          <p:nvPr/>
        </p:nvSpPr>
        <p:spPr>
          <a:xfrm>
            <a:off x="927463" y="2081243"/>
            <a:ext cx="9300754" cy="3785652"/>
          </a:xfrm>
          <a:prstGeom prst="rect">
            <a:avLst/>
          </a:prstGeom>
          <a:solidFill>
            <a:schemeClr val="accent6">
              <a:lumMod val="60000"/>
              <a:lumOff val="40000"/>
            </a:schemeClr>
          </a:solidFill>
        </p:spPr>
        <p:txBody>
          <a:bodyPr wrap="square">
            <a:spAutoFit/>
          </a:bodyPr>
          <a:lstStyle/>
          <a:p>
            <a:pPr algn="l"/>
            <a:r>
              <a:rPr lang="en-US" sz="2000" b="0" i="0" dirty="0">
                <a:solidFill>
                  <a:srgbClr val="000000"/>
                </a:solidFill>
                <a:effectLst/>
                <a:latin typeface="Times New Roman" panose="02020603050405020304" pitchFamily="18" charset="0"/>
              </a:rPr>
              <a:t>Grades 1-3, Science</a:t>
            </a:r>
            <a:r>
              <a:rPr lang="en-US" sz="2000" dirty="0">
                <a:solidFill>
                  <a:srgbClr val="000000"/>
                </a:solidFill>
                <a:latin typeface="Times New Roman" panose="02020603050405020304" pitchFamily="18" charset="0"/>
              </a:rPr>
              <a:t>  </a:t>
            </a:r>
            <a:r>
              <a:rPr lang="en-US" sz="2000" b="0" i="0" dirty="0">
                <a:solidFill>
                  <a:srgbClr val="000000"/>
                </a:solidFill>
                <a:effectLst/>
                <a:latin typeface="Times New Roman" panose="02020603050405020304" pitchFamily="18" charset="0"/>
              </a:rPr>
              <a:t>– Towering Materials (Testing Materials and Designs)</a:t>
            </a:r>
          </a:p>
          <a:p>
            <a:pPr algn="l"/>
            <a:endParaRPr lang="en-US" sz="2000" b="0" i="0" dirty="0">
              <a:solidFill>
                <a:srgbClr val="000000"/>
              </a:solidFill>
              <a:effectLst/>
              <a:latin typeface="Times New Roman" panose="02020603050405020304" pitchFamily="18" charset="0"/>
            </a:endParaRPr>
          </a:p>
          <a:p>
            <a:pPr algn="l"/>
            <a:r>
              <a:rPr lang="en-US" sz="2000" b="0" i="0" dirty="0">
                <a:solidFill>
                  <a:srgbClr val="000000"/>
                </a:solidFill>
                <a:effectLst/>
                <a:latin typeface="Times New Roman" panose="02020603050405020304" pitchFamily="18" charset="0"/>
              </a:rPr>
              <a:t>Design a tower using household recycling and other available materials! </a:t>
            </a:r>
          </a:p>
          <a:p>
            <a:pPr algn="l"/>
            <a:r>
              <a:rPr lang="en-US" sz="2000" b="0" i="0" dirty="0">
                <a:solidFill>
                  <a:srgbClr val="000000"/>
                </a:solidFill>
                <a:effectLst/>
                <a:latin typeface="Times New Roman" panose="02020603050405020304" pitchFamily="18" charset="0"/>
              </a:rPr>
              <a:t>Start by imagining the materials and shapes that will help you construct a tower that doesn’t crush, bend, or topple over easily. </a:t>
            </a:r>
          </a:p>
          <a:p>
            <a:pPr algn="l"/>
            <a:r>
              <a:rPr lang="en-US" sz="2000" b="0" i="0" dirty="0">
                <a:solidFill>
                  <a:srgbClr val="000000"/>
                </a:solidFill>
                <a:effectLst/>
                <a:latin typeface="Times New Roman" panose="02020603050405020304" pitchFamily="18" charset="0"/>
              </a:rPr>
              <a:t>Draw 3 possible designs for your tower, labeling the materials you’ll use. </a:t>
            </a:r>
          </a:p>
          <a:p>
            <a:pPr algn="l"/>
            <a:r>
              <a:rPr lang="en-US" sz="2000" b="0" i="0" dirty="0">
                <a:solidFill>
                  <a:srgbClr val="000000"/>
                </a:solidFill>
                <a:effectLst/>
                <a:latin typeface="Times New Roman" panose="02020603050405020304" pitchFamily="18" charset="0"/>
              </a:rPr>
              <a:t>Pick the design you think will be the strongest. Which materials will work best, and why? </a:t>
            </a:r>
          </a:p>
          <a:p>
            <a:pPr algn="l"/>
            <a:r>
              <a:rPr lang="en-US" sz="2000" b="0" i="0" dirty="0">
                <a:solidFill>
                  <a:srgbClr val="000000"/>
                </a:solidFill>
                <a:effectLst/>
                <a:latin typeface="Times New Roman" panose="02020603050405020304" pitchFamily="18" charset="0"/>
              </a:rPr>
              <a:t>Build the tallest freestanding tower possible, without it tipping over or being held up by anything (or anyone) else. </a:t>
            </a:r>
          </a:p>
          <a:p>
            <a:pPr algn="l"/>
            <a:r>
              <a:rPr lang="en-US" sz="2000" b="0" i="0" dirty="0">
                <a:solidFill>
                  <a:srgbClr val="000000"/>
                </a:solidFill>
                <a:effectLst/>
                <a:latin typeface="Times New Roman" panose="02020603050405020304" pitchFamily="18" charset="0"/>
              </a:rPr>
              <a:t>When your tower is built, take a selfie with it to send to your classroom teacher, then ask a family member to help you measure the height of your tower. </a:t>
            </a:r>
          </a:p>
          <a:p>
            <a:pPr algn="l"/>
            <a:r>
              <a:rPr lang="en-US" sz="2000" b="0" i="0" dirty="0">
                <a:solidFill>
                  <a:srgbClr val="000000"/>
                </a:solidFill>
                <a:effectLst/>
                <a:latin typeface="Times New Roman" panose="02020603050405020304" pitchFamily="18" charset="0"/>
              </a:rPr>
              <a:t>You can use a measuring tape, or an invented unit of measurement—like arm-lengths.</a:t>
            </a:r>
          </a:p>
        </p:txBody>
      </p:sp>
      <p:sp>
        <p:nvSpPr>
          <p:cNvPr id="4" name="TextBox 3">
            <a:extLst>
              <a:ext uri="{FF2B5EF4-FFF2-40B4-BE49-F238E27FC236}">
                <a16:creationId xmlns:a16="http://schemas.microsoft.com/office/drawing/2014/main" id="{3FA47A52-5794-4D6F-9DAF-A707C55C13DE}"/>
              </a:ext>
            </a:extLst>
          </p:cNvPr>
          <p:cNvSpPr txBox="1"/>
          <p:nvPr/>
        </p:nvSpPr>
        <p:spPr>
          <a:xfrm>
            <a:off x="2560320" y="582068"/>
            <a:ext cx="7667897" cy="584775"/>
          </a:xfrm>
          <a:prstGeom prst="rect">
            <a:avLst/>
          </a:prstGeom>
          <a:noFill/>
        </p:spPr>
        <p:txBody>
          <a:bodyPr wrap="square" rtlCol="0">
            <a:spAutoFit/>
          </a:bodyPr>
          <a:lstStyle/>
          <a:p>
            <a:pPr algn="l"/>
            <a:r>
              <a:rPr lang="en-US" sz="3200" b="1" i="0" dirty="0">
                <a:solidFill>
                  <a:srgbClr val="000000"/>
                </a:solidFill>
                <a:effectLst/>
                <a:latin typeface="Times New Roman" panose="02020603050405020304" pitchFamily="18" charset="0"/>
              </a:rPr>
              <a:t>Science Grade 1, 2, and 3</a:t>
            </a:r>
          </a:p>
        </p:txBody>
      </p:sp>
      <p:pic>
        <p:nvPicPr>
          <p:cNvPr id="5" name="Picture 4" descr="Logo, company name&#10;&#10;Description automatically generated">
            <a:extLst>
              <a:ext uri="{FF2B5EF4-FFF2-40B4-BE49-F238E27FC236}">
                <a16:creationId xmlns:a16="http://schemas.microsoft.com/office/drawing/2014/main" id="{B26DE2AB-A475-4A2C-B81C-11AFCC4E18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Tree>
    <p:extLst>
      <p:ext uri="{BB962C8B-B14F-4D97-AF65-F5344CB8AC3E}">
        <p14:creationId xmlns:p14="http://schemas.microsoft.com/office/powerpoint/2010/main" val="2998917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7B6D1714-5D63-4B3D-AB58-43CE0D1FC2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2A126DCC-C567-4E75-B2BE-79BB2F94182D}"/>
              </a:ext>
            </a:extLst>
          </p:cNvPr>
          <p:cNvSpPr txBox="1"/>
          <p:nvPr/>
        </p:nvSpPr>
        <p:spPr>
          <a:xfrm>
            <a:off x="2459083" y="971397"/>
            <a:ext cx="6093822" cy="461665"/>
          </a:xfrm>
          <a:prstGeom prst="rect">
            <a:avLst/>
          </a:prstGeom>
          <a:noFill/>
        </p:spPr>
        <p:txBody>
          <a:bodyPr wrap="square">
            <a:spAutoFit/>
          </a:bodyPr>
          <a:lstStyle/>
          <a:p>
            <a:r>
              <a:rPr lang="en-CA" sz="2400" b="1" dirty="0"/>
              <a:t>Literacy Learning for Grade 4 and 5</a:t>
            </a:r>
          </a:p>
        </p:txBody>
      </p:sp>
      <p:sp>
        <p:nvSpPr>
          <p:cNvPr id="5" name="TextBox 4">
            <a:extLst>
              <a:ext uri="{FF2B5EF4-FFF2-40B4-BE49-F238E27FC236}">
                <a16:creationId xmlns:a16="http://schemas.microsoft.com/office/drawing/2014/main" id="{74209816-00B1-4FDD-8D4C-53BB00A4257B}"/>
              </a:ext>
            </a:extLst>
          </p:cNvPr>
          <p:cNvSpPr txBox="1"/>
          <p:nvPr/>
        </p:nvSpPr>
        <p:spPr>
          <a:xfrm>
            <a:off x="347217" y="1625600"/>
            <a:ext cx="9946313" cy="1569660"/>
          </a:xfrm>
          <a:prstGeom prst="rect">
            <a:avLst/>
          </a:prstGeom>
          <a:noFill/>
        </p:spPr>
        <p:txBody>
          <a:bodyPr wrap="square" rtlCol="0">
            <a:spAutoFit/>
          </a:bodyPr>
          <a:lstStyle/>
          <a:p>
            <a:r>
              <a:rPr lang="en-US" sz="2400" b="1" dirty="0"/>
              <a:t>Week 1: </a:t>
            </a:r>
          </a:p>
          <a:p>
            <a:r>
              <a:rPr lang="en-US" dirty="0"/>
              <a:t>On this adventure, you will use a self-chosen fiction book. Each day you will choose one box to complete. </a:t>
            </a:r>
          </a:p>
          <a:p>
            <a:endParaRPr lang="en-US" dirty="0"/>
          </a:p>
          <a:p>
            <a:endParaRPr lang="en-CA" dirty="0"/>
          </a:p>
        </p:txBody>
      </p:sp>
      <p:graphicFrame>
        <p:nvGraphicFramePr>
          <p:cNvPr id="6" name="Table 5">
            <a:extLst>
              <a:ext uri="{FF2B5EF4-FFF2-40B4-BE49-F238E27FC236}">
                <a16:creationId xmlns:a16="http://schemas.microsoft.com/office/drawing/2014/main" id="{CDBC162B-D5DB-422D-8318-13AB76C8E166}"/>
              </a:ext>
            </a:extLst>
          </p:cNvPr>
          <p:cNvGraphicFramePr>
            <a:graphicFrameLocks noGrp="1"/>
          </p:cNvGraphicFramePr>
          <p:nvPr>
            <p:extLst>
              <p:ext uri="{D42A27DB-BD31-4B8C-83A1-F6EECF244321}">
                <p14:modId xmlns:p14="http://schemas.microsoft.com/office/powerpoint/2010/main" val="3579725207"/>
              </p:ext>
            </p:extLst>
          </p:nvPr>
        </p:nvGraphicFramePr>
        <p:xfrm>
          <a:off x="457199" y="2769326"/>
          <a:ext cx="10136775" cy="3759010"/>
        </p:xfrm>
        <a:graphic>
          <a:graphicData uri="http://schemas.openxmlformats.org/drawingml/2006/table">
            <a:tbl>
              <a:tblPr firstRow="1" firstCol="1" lastRow="1" lastCol="1" bandRow="1" bandCol="1">
                <a:tableStyleId>{5C22544A-7EE6-4342-B048-85BDC9FD1C3A}</a:tableStyleId>
              </a:tblPr>
              <a:tblGrid>
                <a:gridCol w="2027355">
                  <a:extLst>
                    <a:ext uri="{9D8B030D-6E8A-4147-A177-3AD203B41FA5}">
                      <a16:colId xmlns:a16="http://schemas.microsoft.com/office/drawing/2014/main" val="2530394967"/>
                    </a:ext>
                  </a:extLst>
                </a:gridCol>
                <a:gridCol w="2027355">
                  <a:extLst>
                    <a:ext uri="{9D8B030D-6E8A-4147-A177-3AD203B41FA5}">
                      <a16:colId xmlns:a16="http://schemas.microsoft.com/office/drawing/2014/main" val="2974560043"/>
                    </a:ext>
                  </a:extLst>
                </a:gridCol>
                <a:gridCol w="2027355">
                  <a:extLst>
                    <a:ext uri="{9D8B030D-6E8A-4147-A177-3AD203B41FA5}">
                      <a16:colId xmlns:a16="http://schemas.microsoft.com/office/drawing/2014/main" val="4272059118"/>
                    </a:ext>
                  </a:extLst>
                </a:gridCol>
                <a:gridCol w="2027355">
                  <a:extLst>
                    <a:ext uri="{9D8B030D-6E8A-4147-A177-3AD203B41FA5}">
                      <a16:colId xmlns:a16="http://schemas.microsoft.com/office/drawing/2014/main" val="3103650010"/>
                    </a:ext>
                  </a:extLst>
                </a:gridCol>
                <a:gridCol w="2027355">
                  <a:extLst>
                    <a:ext uri="{9D8B030D-6E8A-4147-A177-3AD203B41FA5}">
                      <a16:colId xmlns:a16="http://schemas.microsoft.com/office/drawing/2014/main" val="2061776802"/>
                    </a:ext>
                  </a:extLst>
                </a:gridCol>
              </a:tblGrid>
              <a:tr h="3670663">
                <a:tc>
                  <a:txBody>
                    <a:bodyPr/>
                    <a:lstStyle/>
                    <a:p>
                      <a:pPr marL="67945" marR="66040"/>
                      <a:r>
                        <a:rPr lang="en-US" sz="1800" dirty="0">
                          <a:effectLst/>
                        </a:rPr>
                        <a:t>Quotes: Copy down 3</a:t>
                      </a:r>
                      <a:r>
                        <a:rPr lang="en-US" sz="1800" spc="-260" dirty="0">
                          <a:effectLst/>
                        </a:rPr>
                        <a:t> </a:t>
                      </a:r>
                      <a:r>
                        <a:rPr lang="en-US" sz="1800" dirty="0">
                          <a:effectLst/>
                        </a:rPr>
                        <a:t>meaningful quotes</a:t>
                      </a:r>
                      <a:r>
                        <a:rPr lang="en-US" sz="1800" spc="5" dirty="0">
                          <a:effectLst/>
                        </a:rPr>
                        <a:t> </a:t>
                      </a:r>
                      <a:r>
                        <a:rPr lang="en-US" sz="1800" dirty="0">
                          <a:effectLst/>
                        </a:rPr>
                        <a:t>from the book. Why</a:t>
                      </a:r>
                      <a:r>
                        <a:rPr lang="en-US" sz="1800" spc="5" dirty="0">
                          <a:effectLst/>
                        </a:rPr>
                        <a:t> </a:t>
                      </a:r>
                      <a:r>
                        <a:rPr lang="en-US" sz="1800" dirty="0">
                          <a:effectLst/>
                        </a:rPr>
                        <a:t>did</a:t>
                      </a:r>
                      <a:r>
                        <a:rPr lang="en-US" sz="1800" spc="40" dirty="0">
                          <a:effectLst/>
                        </a:rPr>
                        <a:t> </a:t>
                      </a:r>
                      <a:r>
                        <a:rPr lang="en-US" sz="1800" dirty="0">
                          <a:effectLst/>
                        </a:rPr>
                        <a:t>you</a:t>
                      </a:r>
                      <a:r>
                        <a:rPr lang="en-US" sz="1800" spc="45" dirty="0">
                          <a:effectLst/>
                        </a:rPr>
                        <a:t> </a:t>
                      </a:r>
                      <a:r>
                        <a:rPr lang="en-US" sz="1800" dirty="0">
                          <a:effectLst/>
                        </a:rPr>
                        <a:t>choose</a:t>
                      </a:r>
                      <a:r>
                        <a:rPr lang="en-US" sz="1800" spc="5" dirty="0">
                          <a:effectLst/>
                        </a:rPr>
                        <a:t> </a:t>
                      </a:r>
                      <a:r>
                        <a:rPr lang="en-US" sz="1800" dirty="0">
                          <a:effectLst/>
                        </a:rPr>
                        <a:t>them? Why did they</a:t>
                      </a:r>
                      <a:r>
                        <a:rPr lang="en-US" sz="1800" spc="5" dirty="0">
                          <a:effectLst/>
                        </a:rPr>
                        <a:t> </a:t>
                      </a:r>
                      <a:r>
                        <a:rPr lang="en-US" sz="1800" dirty="0">
                          <a:effectLst/>
                        </a:rPr>
                        <a:t>seem important?</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945" marR="142240"/>
                      <a:r>
                        <a:rPr lang="en-US" sz="1800" dirty="0">
                          <a:effectLst/>
                        </a:rPr>
                        <a:t>Character Changes:</a:t>
                      </a:r>
                      <a:r>
                        <a:rPr lang="en-US" sz="1800" spc="5" dirty="0">
                          <a:effectLst/>
                        </a:rPr>
                        <a:t> </a:t>
                      </a:r>
                      <a:r>
                        <a:rPr lang="en-US" sz="1800" dirty="0">
                          <a:effectLst/>
                        </a:rPr>
                        <a:t>How does the main</a:t>
                      </a:r>
                      <a:r>
                        <a:rPr lang="en-US" sz="1800" spc="5" dirty="0">
                          <a:effectLst/>
                        </a:rPr>
                        <a:t> </a:t>
                      </a:r>
                      <a:r>
                        <a:rPr lang="en-US" sz="1800" dirty="0">
                          <a:effectLst/>
                        </a:rPr>
                        <a:t>character in your</a:t>
                      </a:r>
                      <a:r>
                        <a:rPr lang="en-US" sz="1800" spc="5" dirty="0">
                          <a:effectLst/>
                        </a:rPr>
                        <a:t> </a:t>
                      </a:r>
                      <a:r>
                        <a:rPr lang="en-US" sz="1800" dirty="0">
                          <a:effectLst/>
                        </a:rPr>
                        <a:t>book start out and</a:t>
                      </a:r>
                      <a:r>
                        <a:rPr lang="en-US" sz="1800" spc="5" dirty="0">
                          <a:effectLst/>
                        </a:rPr>
                        <a:t> </a:t>
                      </a:r>
                      <a:r>
                        <a:rPr lang="en-US" sz="1800" dirty="0">
                          <a:effectLst/>
                        </a:rPr>
                        <a:t>how do they change</a:t>
                      </a:r>
                      <a:r>
                        <a:rPr lang="en-US" sz="1800" spc="-260" dirty="0">
                          <a:effectLst/>
                        </a:rPr>
                        <a:t> </a:t>
                      </a:r>
                      <a:r>
                        <a:rPr lang="en-US" sz="1800" dirty="0">
                          <a:effectLst/>
                        </a:rPr>
                        <a:t>throughout the</a:t>
                      </a:r>
                      <a:r>
                        <a:rPr lang="en-US" sz="1800" spc="5" dirty="0">
                          <a:effectLst/>
                        </a:rPr>
                        <a:t> </a:t>
                      </a:r>
                      <a:r>
                        <a:rPr lang="en-US" sz="1800" dirty="0">
                          <a:effectLst/>
                        </a:rPr>
                        <a:t>story? Find places in</a:t>
                      </a:r>
                      <a:r>
                        <a:rPr lang="en-US" sz="1800" spc="-260" dirty="0">
                          <a:effectLst/>
                        </a:rPr>
                        <a:t> </a:t>
                      </a:r>
                      <a:r>
                        <a:rPr lang="en-US" sz="1800" dirty="0">
                          <a:effectLst/>
                        </a:rPr>
                        <a:t>the book that show</a:t>
                      </a:r>
                      <a:r>
                        <a:rPr lang="en-US" sz="1800" spc="5" dirty="0">
                          <a:effectLst/>
                        </a:rPr>
                        <a:t> </a:t>
                      </a:r>
                      <a:r>
                        <a:rPr lang="en-US" sz="1800" dirty="0">
                          <a:effectLst/>
                        </a:rPr>
                        <a:t>how</a:t>
                      </a:r>
                      <a:r>
                        <a:rPr lang="en-US" sz="1800" spc="-10" dirty="0">
                          <a:effectLst/>
                        </a:rPr>
                        <a:t> </a:t>
                      </a:r>
                      <a:r>
                        <a:rPr lang="en-US" sz="1800" dirty="0">
                          <a:effectLst/>
                        </a:rPr>
                        <a:t>the character</a:t>
                      </a:r>
                      <a:endParaRPr lang="en-CA" sz="1800" dirty="0">
                        <a:effectLst/>
                      </a:endParaRPr>
                    </a:p>
                    <a:p>
                      <a:pPr marL="67945">
                        <a:lnSpc>
                          <a:spcPts val="1365"/>
                        </a:lnSpc>
                      </a:pPr>
                      <a:r>
                        <a:rPr lang="en-US" sz="1800" dirty="0">
                          <a:effectLst/>
                        </a:rPr>
                        <a:t>changes.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6040" marR="109220">
                        <a:spcAft>
                          <a:spcPts val="0"/>
                        </a:spcAft>
                      </a:pPr>
                      <a:r>
                        <a:rPr lang="en-US" sz="1800" dirty="0">
                          <a:effectLst/>
                        </a:rPr>
                        <a:t>Setting: Draw or</a:t>
                      </a:r>
                      <a:r>
                        <a:rPr lang="en-US" sz="1800" spc="5" dirty="0">
                          <a:effectLst/>
                        </a:rPr>
                        <a:t> </a:t>
                      </a:r>
                      <a:r>
                        <a:rPr lang="en-US" sz="1800" dirty="0">
                          <a:effectLst/>
                        </a:rPr>
                        <a:t>describe a</a:t>
                      </a:r>
                      <a:r>
                        <a:rPr lang="en-US" sz="1800" spc="5" dirty="0">
                          <a:effectLst/>
                        </a:rPr>
                        <a:t> </a:t>
                      </a:r>
                      <a:r>
                        <a:rPr lang="en-US" sz="1800" dirty="0">
                          <a:effectLst/>
                        </a:rPr>
                        <a:t>background from</a:t>
                      </a:r>
                      <a:r>
                        <a:rPr lang="en-US" sz="1800" spc="5" dirty="0">
                          <a:effectLst/>
                        </a:rPr>
                        <a:t> </a:t>
                      </a:r>
                      <a:r>
                        <a:rPr lang="en-US" sz="1800" dirty="0">
                          <a:effectLst/>
                        </a:rPr>
                        <a:t>your book That</a:t>
                      </a:r>
                      <a:r>
                        <a:rPr lang="en-US" sz="1800" spc="5" dirty="0">
                          <a:effectLst/>
                        </a:rPr>
                        <a:t> </a:t>
                      </a:r>
                      <a:r>
                        <a:rPr lang="en-US" sz="1800" dirty="0">
                          <a:effectLst/>
                        </a:rPr>
                        <a:t>shows the setting of</a:t>
                      </a:r>
                      <a:r>
                        <a:rPr lang="en-US" sz="1800" spc="5" dirty="0">
                          <a:effectLst/>
                        </a:rPr>
                        <a:t> </a:t>
                      </a:r>
                      <a:r>
                        <a:rPr lang="en-US" sz="1800" dirty="0">
                          <a:effectLst/>
                        </a:rPr>
                        <a:t>one or more</a:t>
                      </a:r>
                      <a:r>
                        <a:rPr lang="en-US" sz="1800" spc="5" dirty="0">
                          <a:effectLst/>
                        </a:rPr>
                        <a:t> </a:t>
                      </a:r>
                      <a:r>
                        <a:rPr lang="en-US" sz="1800" dirty="0">
                          <a:effectLst/>
                        </a:rPr>
                        <a:t>important scenes for</a:t>
                      </a:r>
                      <a:r>
                        <a:rPr lang="en-US" sz="1800" spc="-260" dirty="0">
                          <a:effectLst/>
                        </a:rPr>
                        <a:t> </a:t>
                      </a:r>
                      <a:r>
                        <a:rPr lang="en-US" sz="1800" dirty="0">
                          <a:effectLst/>
                        </a:rPr>
                        <a:t>the</a:t>
                      </a:r>
                      <a:r>
                        <a:rPr lang="en-US" sz="1800" spc="-10" dirty="0">
                          <a:effectLst/>
                        </a:rPr>
                        <a:t> </a:t>
                      </a:r>
                      <a:r>
                        <a:rPr lang="en-US" sz="1800" dirty="0">
                          <a:effectLst/>
                        </a:rPr>
                        <a:t>characters.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257175">
                        <a:spcAft>
                          <a:spcPts val="0"/>
                        </a:spcAft>
                      </a:pPr>
                      <a:r>
                        <a:rPr lang="en-US" sz="1800" dirty="0">
                          <a:effectLst/>
                        </a:rPr>
                        <a:t>Timeline: Create a</a:t>
                      </a:r>
                      <a:r>
                        <a:rPr lang="en-US" sz="1800" spc="-260" dirty="0">
                          <a:effectLst/>
                        </a:rPr>
                        <a:t> </a:t>
                      </a:r>
                      <a:r>
                        <a:rPr lang="en-US" sz="1800" dirty="0">
                          <a:effectLst/>
                        </a:rPr>
                        <a:t>timeline with the</a:t>
                      </a:r>
                      <a:r>
                        <a:rPr lang="en-US" sz="1800" spc="5" dirty="0">
                          <a:effectLst/>
                        </a:rPr>
                        <a:t> </a:t>
                      </a:r>
                      <a:r>
                        <a:rPr lang="en-US" sz="1800" dirty="0">
                          <a:effectLst/>
                        </a:rPr>
                        <a:t>most important</a:t>
                      </a:r>
                      <a:r>
                        <a:rPr lang="en-US" sz="1800" spc="5" dirty="0">
                          <a:effectLst/>
                        </a:rPr>
                        <a:t> </a:t>
                      </a:r>
                      <a:r>
                        <a:rPr lang="en-US" sz="1800" dirty="0">
                          <a:effectLst/>
                        </a:rPr>
                        <a:t>events from the</a:t>
                      </a:r>
                      <a:r>
                        <a:rPr lang="en-US" sz="1800" spc="5" dirty="0">
                          <a:effectLst/>
                        </a:rPr>
                        <a:t> </a:t>
                      </a:r>
                      <a:r>
                        <a:rPr lang="en-US" sz="1800" dirty="0">
                          <a:effectLst/>
                        </a:rPr>
                        <a:t>story.</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7310" marR="59690">
                        <a:spcAft>
                          <a:spcPts val="0"/>
                        </a:spcAft>
                      </a:pPr>
                      <a:r>
                        <a:rPr lang="en-US" sz="1800" dirty="0">
                          <a:effectLst/>
                        </a:rPr>
                        <a:t>Lessons Learned:</a:t>
                      </a:r>
                      <a:r>
                        <a:rPr lang="en-US" sz="1800" spc="5" dirty="0">
                          <a:effectLst/>
                        </a:rPr>
                        <a:t> </a:t>
                      </a:r>
                      <a:r>
                        <a:rPr lang="en-US" sz="1800" dirty="0">
                          <a:effectLst/>
                        </a:rPr>
                        <a:t>Choose</a:t>
                      </a:r>
                      <a:r>
                        <a:rPr lang="en-US" sz="1800" spc="-5" dirty="0">
                          <a:effectLst/>
                        </a:rPr>
                        <a:t> </a:t>
                      </a:r>
                      <a:r>
                        <a:rPr lang="en-US" sz="1800" dirty="0">
                          <a:effectLst/>
                        </a:rPr>
                        <a:t>an</a:t>
                      </a:r>
                      <a:r>
                        <a:rPr lang="en-US" sz="1800" spc="5" dirty="0">
                          <a:effectLst/>
                        </a:rPr>
                        <a:t> </a:t>
                      </a:r>
                      <a:r>
                        <a:rPr lang="en-US" sz="1800" dirty="0">
                          <a:effectLst/>
                        </a:rPr>
                        <a:t>image or</a:t>
                      </a:r>
                      <a:r>
                        <a:rPr lang="en-US" sz="1800" spc="5" dirty="0">
                          <a:effectLst/>
                        </a:rPr>
                        <a:t> </a:t>
                      </a:r>
                      <a:r>
                        <a:rPr lang="en-US" sz="1800" dirty="0">
                          <a:effectLst/>
                        </a:rPr>
                        <a:t>words to show</a:t>
                      </a:r>
                      <a:r>
                        <a:rPr lang="en-US" sz="1800" spc="5" dirty="0">
                          <a:effectLst/>
                        </a:rPr>
                        <a:t> </a:t>
                      </a:r>
                      <a:r>
                        <a:rPr lang="en-US" sz="1800" dirty="0">
                          <a:effectLst/>
                        </a:rPr>
                        <a:t>lessons the main</a:t>
                      </a:r>
                      <a:r>
                        <a:rPr lang="en-US" sz="1800" spc="5" dirty="0">
                          <a:effectLst/>
                        </a:rPr>
                        <a:t> </a:t>
                      </a:r>
                      <a:r>
                        <a:rPr lang="en-US" sz="1800" dirty="0">
                          <a:effectLst/>
                        </a:rPr>
                        <a:t>character learns</a:t>
                      </a:r>
                      <a:r>
                        <a:rPr lang="en-US" sz="1800" spc="5" dirty="0">
                          <a:effectLst/>
                        </a:rPr>
                        <a:t> </a:t>
                      </a:r>
                      <a:r>
                        <a:rPr lang="en-US" sz="1800" dirty="0">
                          <a:effectLst/>
                        </a:rPr>
                        <a:t>throughout the story.</a:t>
                      </a:r>
                      <a:r>
                        <a:rPr lang="en-US" sz="1800" spc="-260" dirty="0">
                          <a:effectLst/>
                        </a:rPr>
                        <a:t> </a:t>
                      </a:r>
                      <a:r>
                        <a:rPr lang="en-US" sz="1800" dirty="0">
                          <a:effectLst/>
                        </a:rPr>
                        <a:t>Write about what the</a:t>
                      </a:r>
                      <a:r>
                        <a:rPr lang="en-US" sz="1800" spc="-260" dirty="0">
                          <a:effectLst/>
                        </a:rPr>
                        <a:t> </a:t>
                      </a:r>
                      <a:r>
                        <a:rPr lang="en-US" sz="1800" dirty="0">
                          <a:effectLst/>
                        </a:rPr>
                        <a:t>lessons teach them.</a:t>
                      </a:r>
                      <a:r>
                        <a:rPr lang="en-US" sz="1800" spc="5" dirty="0">
                          <a:effectLst/>
                        </a:rPr>
                        <a:t> </a:t>
                      </a:r>
                      <a:r>
                        <a:rPr lang="en-US" sz="1800" dirty="0">
                          <a:effectLst/>
                        </a:rPr>
                        <a:t>What</a:t>
                      </a:r>
                      <a:r>
                        <a:rPr lang="en-US" sz="1800" spc="-10" dirty="0">
                          <a:effectLst/>
                        </a:rPr>
                        <a:t> </a:t>
                      </a:r>
                      <a:r>
                        <a:rPr lang="en-US" sz="1800" dirty="0">
                          <a:effectLst/>
                        </a:rPr>
                        <a:t>did</a:t>
                      </a:r>
                      <a:r>
                        <a:rPr lang="en-US" sz="1800" spc="-5" dirty="0">
                          <a:effectLst/>
                        </a:rPr>
                        <a:t> </a:t>
                      </a:r>
                      <a:r>
                        <a:rPr lang="en-US" sz="1800" dirty="0">
                          <a:effectLst/>
                        </a:rPr>
                        <a:t>you</a:t>
                      </a:r>
                      <a:r>
                        <a:rPr lang="en-US" sz="1800" spc="-5" dirty="0">
                          <a:effectLst/>
                        </a:rPr>
                        <a:t> </a:t>
                      </a:r>
                      <a:r>
                        <a:rPr lang="en-US" sz="1800" dirty="0">
                          <a:effectLst/>
                        </a:rPr>
                        <a:t>learn?</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928898917"/>
                  </a:ext>
                </a:extLst>
              </a:tr>
            </a:tbl>
          </a:graphicData>
        </a:graphic>
      </p:graphicFrame>
    </p:spTree>
    <p:extLst>
      <p:ext uri="{BB962C8B-B14F-4D97-AF65-F5344CB8AC3E}">
        <p14:creationId xmlns:p14="http://schemas.microsoft.com/office/powerpoint/2010/main" val="785682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CBF47FF1-21D4-4DA8-B37D-285E1FCA2D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A0E7F0EB-B1B1-45E3-892B-0E257030083E}"/>
              </a:ext>
            </a:extLst>
          </p:cNvPr>
          <p:cNvSpPr txBox="1"/>
          <p:nvPr/>
        </p:nvSpPr>
        <p:spPr>
          <a:xfrm>
            <a:off x="2367643" y="710140"/>
            <a:ext cx="6711042" cy="523220"/>
          </a:xfrm>
          <a:prstGeom prst="rect">
            <a:avLst/>
          </a:prstGeom>
          <a:noFill/>
        </p:spPr>
        <p:txBody>
          <a:bodyPr wrap="square">
            <a:spAutoFit/>
          </a:bodyPr>
          <a:lstStyle/>
          <a:p>
            <a:r>
              <a:rPr lang="en-CA" sz="2800" b="1" dirty="0"/>
              <a:t>Literacy Learning for Grade 4 and 5</a:t>
            </a:r>
          </a:p>
        </p:txBody>
      </p:sp>
      <p:sp>
        <p:nvSpPr>
          <p:cNvPr id="5" name="TextBox 4">
            <a:extLst>
              <a:ext uri="{FF2B5EF4-FFF2-40B4-BE49-F238E27FC236}">
                <a16:creationId xmlns:a16="http://schemas.microsoft.com/office/drawing/2014/main" id="{3A520464-7BD7-4CB2-B8E6-C88745AD5D9C}"/>
              </a:ext>
            </a:extLst>
          </p:cNvPr>
          <p:cNvSpPr txBox="1"/>
          <p:nvPr/>
        </p:nvSpPr>
        <p:spPr>
          <a:xfrm>
            <a:off x="888273" y="2070463"/>
            <a:ext cx="9535885" cy="3404778"/>
          </a:xfrm>
          <a:prstGeom prst="rect">
            <a:avLst/>
          </a:prstGeom>
          <a:solidFill>
            <a:schemeClr val="accent6">
              <a:lumMod val="40000"/>
              <a:lumOff val="60000"/>
            </a:schemeClr>
          </a:solidFill>
        </p:spPr>
        <p:txBody>
          <a:bodyPr wrap="square" rtlCol="0">
            <a:spAutoFit/>
          </a:bodyPr>
          <a:lstStyle/>
          <a:p>
            <a:pPr marL="63500" marR="7377430">
              <a:lnSpc>
                <a:spcPct val="166000"/>
              </a:lnSpc>
              <a:spcBef>
                <a:spcPts val="915"/>
              </a:spcBef>
              <a:spcAft>
                <a:spcPts val="0"/>
              </a:spcAft>
            </a:pPr>
            <a:r>
              <a:rPr lang="en-US" sz="2000" b="1" dirty="0">
                <a:effectLst/>
                <a:latin typeface="Calibri" panose="020F0502020204030204" pitchFamily="34" charset="0"/>
                <a:ea typeface="Calibri" panose="020F0502020204030204" pitchFamily="34" charset="0"/>
              </a:rPr>
              <a:t>Week 2:</a:t>
            </a:r>
            <a:r>
              <a:rPr lang="en-US" sz="2000" b="1" spc="5" dirty="0">
                <a:effectLst/>
                <a:latin typeface="Calibri" panose="020F0502020204030204" pitchFamily="34" charset="0"/>
                <a:ea typeface="Calibri" panose="020F0502020204030204" pitchFamily="34" charset="0"/>
              </a:rPr>
              <a:t> </a:t>
            </a:r>
            <a:r>
              <a:rPr lang="en-US" sz="2000" b="1" u="sng" dirty="0">
                <a:effectLst/>
                <a:latin typeface="Calibri" panose="020F0502020204030204" pitchFamily="34" charset="0"/>
                <a:ea typeface="Calibri" panose="020F0502020204030204" pitchFamily="34" charset="0"/>
              </a:rPr>
              <a:t>Inquiry</a:t>
            </a:r>
            <a:r>
              <a:rPr lang="en-US" sz="2000" u="sng" spc="-60" dirty="0">
                <a:effectLst/>
                <a:latin typeface="Calibri" panose="020F0502020204030204" pitchFamily="34" charset="0"/>
                <a:ea typeface="Calibri" panose="020F0502020204030204" pitchFamily="34" charset="0"/>
              </a:rPr>
              <a:t> </a:t>
            </a:r>
            <a:r>
              <a:rPr lang="en-US" sz="2000" u="sng" dirty="0">
                <a:effectLst/>
                <a:latin typeface="Calibri" panose="020F0502020204030204" pitchFamily="34" charset="0"/>
                <a:ea typeface="Calibri" panose="020F0502020204030204" pitchFamily="34" charset="0"/>
              </a:rPr>
              <a:t>Project</a:t>
            </a:r>
            <a:endParaRPr lang="en-CA" sz="2000" dirty="0">
              <a:effectLst/>
              <a:latin typeface="Calibri" panose="020F0502020204030204" pitchFamily="34" charset="0"/>
              <a:ea typeface="Calibri" panose="020F0502020204030204" pitchFamily="34" charset="0"/>
            </a:endParaRPr>
          </a:p>
          <a:p>
            <a:pPr marL="63500" marR="57785">
              <a:lnSpc>
                <a:spcPct val="107000"/>
              </a:lnSpc>
              <a:spcBef>
                <a:spcPts val="5"/>
              </a:spcBef>
              <a:spcAft>
                <a:spcPts val="0"/>
              </a:spcAft>
            </a:pPr>
            <a:r>
              <a:rPr lang="en-US" sz="2000" dirty="0">
                <a:effectLst/>
                <a:latin typeface="Calibri" panose="020F0502020204030204" pitchFamily="34" charset="0"/>
                <a:ea typeface="Calibri" panose="020F0502020204030204" pitchFamily="34" charset="0"/>
              </a:rPr>
              <a:t>Ever wanted the chance to learn more about a topic of interest to you? Now is the chance. Think about something that you are curious about.</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Create at least 3 questions about that topic that you would like to find answers for. These questions shouldn’t be easily answered by doing a</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Google search. They should require looking in more than one place to find or form your own answers. Your end product can take many forms: a</a:t>
            </a:r>
            <a:r>
              <a:rPr lang="en-US" sz="2000" spc="-23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podcast, story, report, newspaper article, presentation, video, etc. It should showcase new learning for you. Make sure you include where you</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got</a:t>
            </a:r>
            <a:r>
              <a:rPr lang="en-US" sz="2000" spc="-1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your information</a:t>
            </a:r>
            <a:r>
              <a:rPr lang="en-US" sz="2000" spc="-5" dirty="0">
                <a:effectLst/>
                <a:latin typeface="Calibri" panose="020F0502020204030204" pitchFamily="34" charset="0"/>
                <a:ea typeface="Calibri" panose="020F0502020204030204" pitchFamily="34" charset="0"/>
              </a:rPr>
              <a:t> </a:t>
            </a:r>
            <a:r>
              <a:rPr lang="en-US" sz="2000" dirty="0">
                <a:effectLst/>
                <a:latin typeface="Calibri" panose="020F0502020204030204" pitchFamily="34" charset="0"/>
                <a:ea typeface="Calibri" panose="020F0502020204030204" pitchFamily="34" charset="0"/>
              </a:rPr>
              <a:t>from.</a:t>
            </a:r>
            <a:endParaRPr lang="en-CA"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2510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ogo, company name&#10;&#10;Description automatically generated">
            <a:extLst>
              <a:ext uri="{FF2B5EF4-FFF2-40B4-BE49-F238E27FC236}">
                <a16:creationId xmlns:a16="http://schemas.microsoft.com/office/drawing/2014/main" id="{A9ABA123-CA8D-4EF2-AA61-1A7A3CA247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925" y="92075"/>
            <a:ext cx="1945386" cy="1533525"/>
          </a:xfrm>
          <a:prstGeom prst="rect">
            <a:avLst/>
          </a:prstGeom>
        </p:spPr>
      </p:pic>
      <p:sp>
        <p:nvSpPr>
          <p:cNvPr id="4" name="TextBox 3">
            <a:extLst>
              <a:ext uri="{FF2B5EF4-FFF2-40B4-BE49-F238E27FC236}">
                <a16:creationId xmlns:a16="http://schemas.microsoft.com/office/drawing/2014/main" id="{66B382CF-1EF9-457D-B849-AC75D73C440B}"/>
              </a:ext>
            </a:extLst>
          </p:cNvPr>
          <p:cNvSpPr txBox="1"/>
          <p:nvPr/>
        </p:nvSpPr>
        <p:spPr>
          <a:xfrm>
            <a:off x="2432958" y="971397"/>
            <a:ext cx="6093822" cy="461665"/>
          </a:xfrm>
          <a:prstGeom prst="rect">
            <a:avLst/>
          </a:prstGeom>
          <a:noFill/>
        </p:spPr>
        <p:txBody>
          <a:bodyPr wrap="square">
            <a:spAutoFit/>
          </a:bodyPr>
          <a:lstStyle/>
          <a:p>
            <a:r>
              <a:rPr lang="en-CA" sz="2400" b="1" dirty="0"/>
              <a:t>Math Learning for Grade 4 and 5</a:t>
            </a:r>
          </a:p>
        </p:txBody>
      </p:sp>
    </p:spTree>
    <p:extLst>
      <p:ext uri="{BB962C8B-B14F-4D97-AF65-F5344CB8AC3E}">
        <p14:creationId xmlns:p14="http://schemas.microsoft.com/office/powerpoint/2010/main" val="2870052748"/>
      </p:ext>
    </p:extLst>
  </p:cSld>
  <p:clrMapOvr>
    <a:masterClrMapping/>
  </p:clrMapOvr>
</p:sld>
</file>

<file path=ppt/theme/theme1.xml><?xml version="1.0" encoding="utf-8"?>
<a:theme xmlns:a="http://schemas.openxmlformats.org/drawingml/2006/main" name="BohemianVTI">
  <a:themeElements>
    <a:clrScheme name="AnalogousFromRegularSeed_2SEEDS">
      <a:dk1>
        <a:srgbClr val="000000"/>
      </a:dk1>
      <a:lt1>
        <a:srgbClr val="FFFFFF"/>
      </a:lt1>
      <a:dk2>
        <a:srgbClr val="392022"/>
      </a:dk2>
      <a:lt2>
        <a:srgbClr val="E8E6E2"/>
      </a:lt2>
      <a:accent1>
        <a:srgbClr val="3068BC"/>
      </a:accent1>
      <a:accent2>
        <a:srgbClr val="40B1CA"/>
      </a:accent2>
      <a:accent3>
        <a:srgbClr val="4442CE"/>
      </a:accent3>
      <a:accent4>
        <a:srgbClr val="BC4330"/>
      </a:accent4>
      <a:accent5>
        <a:srgbClr val="CE9042"/>
      </a:accent5>
      <a:accent6>
        <a:srgbClr val="A9A62B"/>
      </a:accent6>
      <a:hlink>
        <a:srgbClr val="A77A37"/>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71</TotalTime>
  <Words>2233</Words>
  <Application>Microsoft Office PowerPoint</Application>
  <PresentationFormat>Widescreen</PresentationFormat>
  <Paragraphs>148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Rounded MT Bold</vt:lpstr>
      <vt:lpstr>Avenir Next LT Pro</vt:lpstr>
      <vt:lpstr>Calibri</vt:lpstr>
      <vt:lpstr>Modern Love</vt:lpstr>
      <vt:lpstr>Times New Roman</vt:lpstr>
      <vt:lpstr>BohemianVTI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Angela Wilde</dc:creator>
  <cp:lastModifiedBy>Angela Wilde</cp:lastModifiedBy>
  <cp:revision>1</cp:revision>
  <dcterms:created xsi:type="dcterms:W3CDTF">2022-01-10T19:58:59Z</dcterms:created>
  <dcterms:modified xsi:type="dcterms:W3CDTF">2022-01-10T21:10:53Z</dcterms:modified>
</cp:coreProperties>
</file>