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8" r:id="rId2"/>
    <p:sldId id="256" r:id="rId3"/>
    <p:sldId id="257" r:id="rId4"/>
    <p:sldId id="259" r:id="rId5"/>
    <p:sldId id="263" r:id="rId6"/>
    <p:sldId id="264" r:id="rId7"/>
    <p:sldId id="260" r:id="rId8"/>
    <p:sldId id="261" r:id="rId9"/>
    <p:sldId id="262"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27" d="100"/>
          <a:sy n="127" d="100"/>
        </p:scale>
        <p:origin x="57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1/10/22</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796581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1/10/22</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4126538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1/10/22</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817121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1/10/22</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a:t>
            </a:fld>
            <a:endParaRPr lang="en-US" dirty="0"/>
          </a:p>
        </p:txBody>
      </p:sp>
    </p:spTree>
    <p:extLst>
      <p:ext uri="{BB962C8B-B14F-4D97-AF65-F5344CB8AC3E}">
        <p14:creationId xmlns:p14="http://schemas.microsoft.com/office/powerpoint/2010/main" val="3009462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1/10/22</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04153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1/10/22</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382776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1/10/22</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4130442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1/10/22</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329809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1/10/22</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284667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1/10/22</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49689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1/10/22</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804870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1/10/22</a:t>
            </a:fld>
            <a:endParaRPr lang="en-US" dirty="0"/>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a:t>
            </a:fld>
            <a:endParaRPr lang="en-US"/>
          </a:p>
        </p:txBody>
      </p:sp>
    </p:spTree>
    <p:extLst>
      <p:ext uri="{BB962C8B-B14F-4D97-AF65-F5344CB8AC3E}">
        <p14:creationId xmlns:p14="http://schemas.microsoft.com/office/powerpoint/2010/main" val="1406798703"/>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hermis.alberta.ca/PAA/Default.aspx?CollectionID=2"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can01.safelinks.protection.outlook.com/?url=https%3A%2F%2Fwww.youtube.com%2Fwatch%3Fv%3DCt-lOOUqmyY&amp;data=04%7C01%7CBev.Smith%40lethsd.ab.ca%7C8b125065b28d46ba4f0908d97e0a543f%7C3c0e8b63e64e4c8da40f1d213b670472%7C0%7C0%7C637679405107962984%7CUnknown%7CTWFpbGZsb3d8eyJWIjoiMC4wLjAwMDAiLCJQIjoiV2luMzIiLCJBTiI6Ik1haWwiLCJXVCI6Mn0%3D%7C1000&amp;sdata=NNH%2Fo6jkp6kbBNHgdrxM2REWgNJkpIKoKKv%2Fxi%2BsDtw%3D&amp;reserved=0"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jigsawplanet.com/" TargetMode="External"/><Relationship Id="rId7" Type="http://schemas.openxmlformats.org/officeDocument/2006/relationships/hyperlink" Target="https://www.youtube.com/watch?v=Ct-lOOUqmyY" TargetMode="Externa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hyperlink" Target="https://www.digipuzzle.net/minigames/findthedifferences/puzzle_animals.htm?language=english&amp;linkback=../../main/kids/index.htm" TargetMode="External"/><Relationship Id="rId5" Type="http://schemas.openxmlformats.org/officeDocument/2006/relationships/hyperlink" Target="https://www.education.com/worksheets/dot-to-dots/" TargetMode="External"/><Relationship Id="rId4" Type="http://schemas.openxmlformats.org/officeDocument/2006/relationships/hyperlink" Target="https://www.abcya.com/games/connect_the_dots"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can01.safelinks.protection.outlook.com/?url=https%3A%2F%2Fwww.topmarks.co.uk%2FSearch.aspx%3FSubject%3D16&amp;data=04%7C01%7CLisa.GomkePrawdzik%40lethsd.ab.ca%7C1b042dae98b140e00b6c08d9d481ce8d%7C3c0e8b63e64e4c8da40f1d213b670472%7C0%7C0%7C637774476241102040%7CUnknown%7CTWFpbGZsb3d8eyJWIjoiMC4wLjAwMDAiLCJQIjoiV2luMzIiLCJBTiI6Ik1haWwiLCJXVCI6Mn0%3D%7C3000&amp;sdata=Pg5IMaDZp3Pbz30%2B2zDVNhiERwQZKZawwr2hpBk7d1Q%3D&amp;reserved=0" TargetMode="External"/><Relationship Id="rId7"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hyperlink" Target="https://www.factmonster.com/math/flashcards" TargetMode="External"/><Relationship Id="rId5" Type="http://schemas.openxmlformats.org/officeDocument/2006/relationships/hyperlink" Target="https://can01.safelinks.protection.outlook.com/?url=https%3A%2F%2Fab.mathgames.com%2F&amp;data=04%7C01%7CLisa.GomkePrawdzik%40lethsd.ab.ca%7C1b042dae98b140e00b6c08d9d481ce8d%7C3c0e8b63e64e4c8da40f1d213b670472%7C0%7C0%7C637774476241102040%7CUnknown%7CTWFpbGZsb3d8eyJWIjoiMC4wLjAwMDAiLCJQIjoiV2luMzIiLCJBTiI6Ik1haWwiLCJXVCI6Mn0%3D%7C3000&amp;sdata=NGTLyfr8s%2F2nwKByhSdEc1GF4BYSrtWemI0cvKjsTjM%3D&amp;reserved=0" TargetMode="External"/><Relationship Id="rId4" Type="http://schemas.openxmlformats.org/officeDocument/2006/relationships/hyperlink" Target="https://can01.safelinks.protection.outlook.com/?url=https%3A%2F%2Fwww.mathplayground.com%2F&amp;data=04%7C01%7CLisa.GomkePrawdzik%40lethsd.ab.ca%7C1b042dae98b140e00b6c08d9d481ce8d%7C3c0e8b63e64e4c8da40f1d213b670472%7C0%7C0%7C637774476241102040%7CUnknown%7CTWFpbGZsb3d8eyJWIjoiMC4wLjAwMDAiLCJQIjoiV2luMzIiLCJBTiI6Ik1haWwiLCJXVCI6Mn0%3D%7C3000&amp;sdata=o4iG2Xfl9KL3SmhrnCW%2FtgWUsWoOIsaGWC0F5nXxPg4%3D&amp;reserved=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ADF0D325-BB82-4B1D-A6BB-D97813400B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3332"/>
            <a:ext cx="4224841" cy="3330393"/>
          </a:xfrm>
          <a:prstGeom prst="rect">
            <a:avLst/>
          </a:prstGeom>
        </p:spPr>
      </p:pic>
      <p:sp>
        <p:nvSpPr>
          <p:cNvPr id="3" name="TextBox 2">
            <a:extLst>
              <a:ext uri="{FF2B5EF4-FFF2-40B4-BE49-F238E27FC236}">
                <a16:creationId xmlns:a16="http://schemas.microsoft.com/office/drawing/2014/main" id="{A2F97B92-F9F0-4E83-B64B-864AA2ED8595}"/>
              </a:ext>
            </a:extLst>
          </p:cNvPr>
          <p:cNvSpPr txBox="1"/>
          <p:nvPr/>
        </p:nvSpPr>
        <p:spPr>
          <a:xfrm>
            <a:off x="3827417" y="879774"/>
            <a:ext cx="7788276" cy="5016758"/>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Here are some learning activities developed by the school division for students who are learning from home for short periods of time during January 2022. </a:t>
            </a:r>
          </a:p>
          <a:p>
            <a:r>
              <a:rPr lang="en-US" sz="2000" dirty="0">
                <a:latin typeface="Times New Roman" panose="02020603050405020304" pitchFamily="18" charset="0"/>
                <a:cs typeface="Times New Roman" panose="02020603050405020304" pitchFamily="18" charset="0"/>
              </a:rPr>
              <a:t>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You will need access to some books (Raz kids on-line is available to you from your child’s teacher).  All other supplies students are to access from home.   </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If you are in Grade 1,2 or 3 you can choose from any of the following activities on slides 1, 2, 3, 4, 5, 6</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If you are in Grade 4 or 5  you can choose from any of the following activities on slides  7, 8, 9, 10, 11.</a:t>
            </a:r>
            <a:endParaRPr lang="en-CA" sz="2000" dirty="0">
              <a:latin typeface="Times New Roman" panose="02020603050405020304" pitchFamily="18" charset="0"/>
              <a:cs typeface="Times New Roman" panose="02020603050405020304" pitchFamily="18" charset="0"/>
            </a:endParaRPr>
          </a:p>
        </p:txBody>
      </p:sp>
      <p:pic>
        <p:nvPicPr>
          <p:cNvPr id="2050" name="Picture 2" descr="Free Cliparts Class Reminders, Download Free Cliparts Class Reminders png  images, Free ClipArts on Clipart Library">
            <a:extLst>
              <a:ext uri="{FF2B5EF4-FFF2-40B4-BE49-F238E27FC236}">
                <a16:creationId xmlns:a16="http://schemas.microsoft.com/office/drawing/2014/main" id="{C9FA416F-F8E6-43EF-9E11-8404C70C1C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2578" y="4157526"/>
            <a:ext cx="247650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1081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3E1733BF-951B-477B-9763-4484FAF64C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172403"/>
            <a:ext cx="1945386" cy="1533525"/>
          </a:xfrm>
          <a:prstGeom prst="rect">
            <a:avLst/>
          </a:prstGeom>
        </p:spPr>
      </p:pic>
      <p:sp>
        <p:nvSpPr>
          <p:cNvPr id="3" name="TextBox 2">
            <a:extLst>
              <a:ext uri="{FF2B5EF4-FFF2-40B4-BE49-F238E27FC236}">
                <a16:creationId xmlns:a16="http://schemas.microsoft.com/office/drawing/2014/main" id="{8B9D1192-83FC-4C54-8B50-C11C279BC957}"/>
              </a:ext>
            </a:extLst>
          </p:cNvPr>
          <p:cNvSpPr txBox="1"/>
          <p:nvPr/>
        </p:nvSpPr>
        <p:spPr>
          <a:xfrm>
            <a:off x="2637609" y="217509"/>
            <a:ext cx="6916782" cy="584775"/>
          </a:xfrm>
          <a:prstGeom prst="rect">
            <a:avLst/>
          </a:prstGeom>
          <a:noFill/>
        </p:spPr>
        <p:txBody>
          <a:bodyPr wrap="square" rtlCol="0">
            <a:spAutoFit/>
          </a:bodyPr>
          <a:lstStyle/>
          <a:p>
            <a:r>
              <a:rPr lang="en-US" sz="2800" b="1" dirty="0"/>
              <a:t>Grade 4,5 Science </a:t>
            </a:r>
            <a:r>
              <a:rPr lang="en-US" sz="3200" b="1" dirty="0"/>
              <a:t>– </a:t>
            </a:r>
            <a:r>
              <a:rPr lang="en-US" sz="1400" dirty="0"/>
              <a:t>Investigating the Natural World</a:t>
            </a:r>
            <a:endParaRPr lang="en-CA" sz="1400" dirty="0"/>
          </a:p>
        </p:txBody>
      </p:sp>
      <p:graphicFrame>
        <p:nvGraphicFramePr>
          <p:cNvPr id="4" name="Table 3">
            <a:extLst>
              <a:ext uri="{FF2B5EF4-FFF2-40B4-BE49-F238E27FC236}">
                <a16:creationId xmlns:a16="http://schemas.microsoft.com/office/drawing/2014/main" id="{3DECE83C-9C5D-4156-8FC5-8B3070EDCFB8}"/>
              </a:ext>
            </a:extLst>
          </p:cNvPr>
          <p:cNvGraphicFramePr>
            <a:graphicFrameLocks noGrp="1"/>
          </p:cNvGraphicFramePr>
          <p:nvPr>
            <p:extLst>
              <p:ext uri="{D42A27DB-BD31-4B8C-83A1-F6EECF244321}">
                <p14:modId xmlns:p14="http://schemas.microsoft.com/office/powerpoint/2010/main" val="814804634"/>
              </p:ext>
            </p:extLst>
          </p:nvPr>
        </p:nvGraphicFramePr>
        <p:xfrm>
          <a:off x="413656" y="913666"/>
          <a:ext cx="10920550" cy="5944334"/>
        </p:xfrm>
        <a:graphic>
          <a:graphicData uri="http://schemas.openxmlformats.org/drawingml/2006/table">
            <a:tbl>
              <a:tblPr firstRow="1" firstCol="1" bandRow="1">
                <a:tableStyleId>{5C22544A-7EE6-4342-B048-85BDC9FD1C3A}</a:tableStyleId>
              </a:tblPr>
              <a:tblGrid>
                <a:gridCol w="2184110">
                  <a:extLst>
                    <a:ext uri="{9D8B030D-6E8A-4147-A177-3AD203B41FA5}">
                      <a16:colId xmlns:a16="http://schemas.microsoft.com/office/drawing/2014/main" val="2676381037"/>
                    </a:ext>
                  </a:extLst>
                </a:gridCol>
                <a:gridCol w="2184110">
                  <a:extLst>
                    <a:ext uri="{9D8B030D-6E8A-4147-A177-3AD203B41FA5}">
                      <a16:colId xmlns:a16="http://schemas.microsoft.com/office/drawing/2014/main" val="3354826744"/>
                    </a:ext>
                  </a:extLst>
                </a:gridCol>
                <a:gridCol w="2184110">
                  <a:extLst>
                    <a:ext uri="{9D8B030D-6E8A-4147-A177-3AD203B41FA5}">
                      <a16:colId xmlns:a16="http://schemas.microsoft.com/office/drawing/2014/main" val="1753131460"/>
                    </a:ext>
                  </a:extLst>
                </a:gridCol>
                <a:gridCol w="2184110">
                  <a:extLst>
                    <a:ext uri="{9D8B030D-6E8A-4147-A177-3AD203B41FA5}">
                      <a16:colId xmlns:a16="http://schemas.microsoft.com/office/drawing/2014/main" val="1545552703"/>
                    </a:ext>
                  </a:extLst>
                </a:gridCol>
                <a:gridCol w="2184110">
                  <a:extLst>
                    <a:ext uri="{9D8B030D-6E8A-4147-A177-3AD203B41FA5}">
                      <a16:colId xmlns:a16="http://schemas.microsoft.com/office/drawing/2014/main" val="2214587817"/>
                    </a:ext>
                  </a:extLst>
                </a:gridCol>
              </a:tblGrid>
              <a:tr h="457934">
                <a:tc>
                  <a:txBody>
                    <a:bodyPr/>
                    <a:lstStyle/>
                    <a:p>
                      <a:r>
                        <a:rPr lang="en-CA" sz="1200" dirty="0">
                          <a:effectLst/>
                        </a:rPr>
                        <a:t>Natural Exploration</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tc>
                  <a:txBody>
                    <a:bodyPr/>
                    <a:lstStyle/>
                    <a:p>
                      <a:r>
                        <a:rPr lang="en-CA" sz="1200" dirty="0">
                          <a:effectLst/>
                        </a:rPr>
                        <a:t>Critical Observation </a:t>
                      </a:r>
                    </a:p>
                    <a:p>
                      <a:r>
                        <a:rPr lang="en-CA" sz="1200" dirty="0">
                          <a:effectLst/>
                        </a:rPr>
                        <a:t> </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tc>
                  <a:txBody>
                    <a:bodyPr/>
                    <a:lstStyle/>
                    <a:p>
                      <a:r>
                        <a:rPr lang="en-CA" sz="1200" dirty="0">
                          <a:effectLst/>
                        </a:rPr>
                        <a:t>Questioning and</a:t>
                      </a:r>
                    </a:p>
                    <a:p>
                      <a:r>
                        <a:rPr lang="en-CA" sz="1200" dirty="0">
                          <a:effectLst/>
                        </a:rPr>
                        <a:t>Experimentation</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tc>
                  <a:txBody>
                    <a:bodyPr/>
                    <a:lstStyle/>
                    <a:p>
                      <a:r>
                        <a:rPr lang="en-CA" sz="1200" dirty="0">
                          <a:effectLst/>
                        </a:rPr>
                        <a:t>Evaluation and Persistence</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tc>
                  <a:txBody>
                    <a:bodyPr/>
                    <a:lstStyle/>
                    <a:p>
                      <a:r>
                        <a:rPr lang="en-CA" sz="1200" dirty="0">
                          <a:effectLst/>
                        </a:rPr>
                        <a:t>Reflect, Adjust, Refine, and Interpret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extLst>
                  <a:ext uri="{0D108BD9-81ED-4DB2-BD59-A6C34878D82A}">
                    <a16:rowId xmlns:a16="http://schemas.microsoft.com/office/drawing/2014/main" val="4245570757"/>
                  </a:ext>
                </a:extLst>
              </a:tr>
              <a:tr h="4900303">
                <a:tc>
                  <a:txBody>
                    <a:bodyPr/>
                    <a:lstStyle/>
                    <a:p>
                      <a:r>
                        <a:rPr lang="en-CA" sz="1200" dirty="0">
                          <a:effectLst/>
                        </a:rPr>
                        <a:t>Plants and animals make waste that is recycled in nature. Explore your yard or a public park looking for examples of natural waste (e.g., waste that does not come from human activity). </a:t>
                      </a:r>
                    </a:p>
                    <a:p>
                      <a:r>
                        <a:rPr lang="en-CA" sz="1200" dirty="0">
                          <a:effectLst/>
                        </a:rPr>
                        <a:t> </a:t>
                      </a:r>
                    </a:p>
                    <a:p>
                      <a:r>
                        <a:rPr lang="en-CA" sz="1200" dirty="0">
                          <a:effectLst/>
                        </a:rPr>
                        <a:t>Which types of animals and organisms benefit from natural waste and how? Is all waste that comes from human activity necessarily bad? Why or why not? How could waste from human activity be disposed of in a way that helps the natural world?</a:t>
                      </a:r>
                    </a:p>
                    <a:p>
                      <a:r>
                        <a:rPr lang="en-CA" sz="1200" dirty="0">
                          <a:effectLst/>
                        </a:rPr>
                        <a:t> </a:t>
                      </a:r>
                    </a:p>
                    <a:p>
                      <a:r>
                        <a:rPr lang="en-CA" sz="1200" dirty="0">
                          <a:effectLst/>
                        </a:rPr>
                        <a:t>Reflect on these questions in a journal entry using pictures and words.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tc>
                  <a:txBody>
                    <a:bodyPr/>
                    <a:lstStyle/>
                    <a:p>
                      <a:r>
                        <a:rPr lang="en-CA" sz="1200">
                          <a:effectLst/>
                        </a:rPr>
                        <a:t>On a neighbourhood walk,</a:t>
                      </a:r>
                    </a:p>
                    <a:p>
                      <a:r>
                        <a:rPr lang="en-CA" sz="1200">
                          <a:effectLst/>
                        </a:rPr>
                        <a:t>Look for examples of litter. Identify which types of waste are most common. Create a chart to organize waste by the types of materials it is made of. Take field notes of what you find, using pictures and words to represent and describe what you see. </a:t>
                      </a:r>
                    </a:p>
                    <a:p>
                      <a:r>
                        <a:rPr lang="en-CA" sz="1200">
                          <a:effectLst/>
                        </a:rPr>
                        <a:t> </a:t>
                      </a:r>
                    </a:p>
                    <a:p>
                      <a:r>
                        <a:rPr lang="en-CA" sz="1200">
                          <a:effectLst/>
                        </a:rPr>
                        <a:t>Do the materials break down easily in nature, or do they last in the environment for many years? How could this litter be disposed of differently?</a:t>
                      </a:r>
                    </a:p>
                    <a:p>
                      <a:r>
                        <a:rPr lang="en-CA" sz="1200">
                          <a:effectLst/>
                        </a:rPr>
                        <a:t> </a:t>
                      </a:r>
                    </a:p>
                    <a:p>
                      <a:r>
                        <a:rPr lang="en-CA" sz="1200">
                          <a:effectLst/>
                        </a:rPr>
                        <a:t>Design a poster reminding people about how to properly dispose of their waste and the benefits of reducing some types of waste overall. </a:t>
                      </a:r>
                    </a:p>
                    <a:p>
                      <a:r>
                        <a:rPr lang="en-CA" sz="1200">
                          <a:effectLst/>
                        </a:rPr>
                        <a:t> </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tc>
                  <a:txBody>
                    <a:bodyPr/>
                    <a:lstStyle/>
                    <a:p>
                      <a:r>
                        <a:rPr lang="en-CA" sz="1200">
                          <a:effectLst/>
                        </a:rPr>
                        <a:t>Wetland ecosystems and their habitats are unique, diverse, and important to plants, animals, and humans.</a:t>
                      </a:r>
                    </a:p>
                    <a:p>
                      <a:r>
                        <a:rPr lang="en-CA" sz="1200">
                          <a:effectLst/>
                        </a:rPr>
                        <a:t>On a walk through our local wetlands, carefully observe, identify, and take field notes about the plants and animals that can be found there. Use pictures and words to represent and describe your observations.</a:t>
                      </a:r>
                    </a:p>
                    <a:p>
                      <a:r>
                        <a:rPr lang="en-CA" sz="1200">
                          <a:effectLst/>
                        </a:rPr>
                        <a:t> </a:t>
                      </a:r>
                    </a:p>
                    <a:p>
                      <a:r>
                        <a:rPr lang="en-CA" sz="1200">
                          <a:effectLst/>
                        </a:rPr>
                        <a:t>Do you notice ways that human actions could be impacting wetland ecosystems? How? How could individuals and groups act to preserve and improve the quality of wetland habitats through conservation? </a:t>
                      </a:r>
                    </a:p>
                    <a:p>
                      <a:r>
                        <a:rPr lang="en-CA" sz="1200">
                          <a:effectLst/>
                        </a:rPr>
                        <a:t> </a:t>
                      </a:r>
                    </a:p>
                    <a:p>
                      <a:r>
                        <a:rPr lang="en-CA" sz="1200">
                          <a:effectLst/>
                        </a:rPr>
                        <a:t>Create a plan that identifies human actions to protect wetland habitats.</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tc>
                  <a:txBody>
                    <a:bodyPr/>
                    <a:lstStyle/>
                    <a:p>
                      <a:r>
                        <a:rPr lang="en-CA" sz="1200">
                          <a:effectLst/>
                        </a:rPr>
                        <a:t>Trees and forests are important habitat for animals and capture carbon and produce oxygen for humans. On an urban forest walk, notice the different types of trees. </a:t>
                      </a:r>
                    </a:p>
                    <a:p>
                      <a:r>
                        <a:rPr lang="en-CA" sz="1200">
                          <a:effectLst/>
                        </a:rPr>
                        <a:t> </a:t>
                      </a:r>
                    </a:p>
                    <a:p>
                      <a:r>
                        <a:rPr lang="en-CA" sz="1200">
                          <a:effectLst/>
                        </a:rPr>
                        <a:t>What does their bark look like? What do their branches look like? What do their leaves look like, what shapes are they, and do they grow in patterns on trees? What sorts of animals can be found on, under, or around them and how do they affect each other?</a:t>
                      </a:r>
                    </a:p>
                    <a:p>
                      <a:r>
                        <a:rPr lang="en-CA" sz="1200">
                          <a:effectLst/>
                        </a:rPr>
                        <a:t> </a:t>
                      </a:r>
                    </a:p>
                    <a:p>
                      <a:r>
                        <a:rPr lang="en-CA" sz="1200">
                          <a:effectLst/>
                        </a:rPr>
                        <a:t>Take field notes of your observations, sketch 4 different trees you find on your walk, and organize them based on their characteristics. Compare and contrast the similarities and differences between the 4 types of trees you identified on your walk.</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tc>
                  <a:txBody>
                    <a:bodyPr/>
                    <a:lstStyle/>
                    <a:p>
                      <a:r>
                        <a:rPr lang="en-CA" sz="1200" dirty="0">
                          <a:effectLst/>
                        </a:rPr>
                        <a:t>Why is the natural world so important? Identify reasons why trees and forests are so important to animals and humans.</a:t>
                      </a:r>
                    </a:p>
                    <a:p>
                      <a:r>
                        <a:rPr lang="en-CA" sz="1200" dirty="0">
                          <a:effectLst/>
                        </a:rPr>
                        <a:t> </a:t>
                      </a:r>
                    </a:p>
                    <a:p>
                      <a:r>
                        <a:rPr lang="en-CA" sz="1200" dirty="0">
                          <a:effectLst/>
                        </a:rPr>
                        <a:t>Reflect on the ways that humans rely on trees and forests. What are examples of human actions that support forests? What are some examples of human actions that put forests at risk? How can we balance the use of trees to meet many human needs with the need for a life-supporting environment?</a:t>
                      </a:r>
                    </a:p>
                    <a:p>
                      <a:r>
                        <a:rPr lang="en-CA" sz="1200" dirty="0">
                          <a:effectLst/>
                        </a:rPr>
                        <a:t> </a:t>
                      </a:r>
                    </a:p>
                    <a:p>
                      <a:r>
                        <a:rPr lang="en-CA" sz="1200" dirty="0">
                          <a:effectLst/>
                        </a:rPr>
                        <a:t>Do you notice a conflict between human need and conservation? Write a 3-paragraph essay comparing and contrasting perspectives on the need for tree/forest use and the need for conservation. Develop an opinion about actions humans should take. Use evidence to support your position.</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extLst>
                  <a:ext uri="{0D108BD9-81ED-4DB2-BD59-A6C34878D82A}">
                    <a16:rowId xmlns:a16="http://schemas.microsoft.com/office/drawing/2014/main" val="2470359137"/>
                  </a:ext>
                </a:extLst>
              </a:tr>
            </a:tbl>
          </a:graphicData>
        </a:graphic>
      </p:graphicFrame>
    </p:spTree>
    <p:extLst>
      <p:ext uri="{BB962C8B-B14F-4D97-AF65-F5344CB8AC3E}">
        <p14:creationId xmlns:p14="http://schemas.microsoft.com/office/powerpoint/2010/main" val="3685018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1BF5F30C-7D69-4A5C-A257-5A09014243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
        <p:nvSpPr>
          <p:cNvPr id="4" name="TextBox 3">
            <a:extLst>
              <a:ext uri="{FF2B5EF4-FFF2-40B4-BE49-F238E27FC236}">
                <a16:creationId xmlns:a16="http://schemas.microsoft.com/office/drawing/2014/main" id="{56A4F159-D9A9-42D6-9F39-943C28D75102}"/>
              </a:ext>
            </a:extLst>
          </p:cNvPr>
          <p:cNvSpPr txBox="1"/>
          <p:nvPr/>
        </p:nvSpPr>
        <p:spPr>
          <a:xfrm>
            <a:off x="2472146" y="971396"/>
            <a:ext cx="6093822" cy="369332"/>
          </a:xfrm>
          <a:prstGeom prst="rect">
            <a:avLst/>
          </a:prstGeom>
          <a:noFill/>
        </p:spPr>
        <p:txBody>
          <a:bodyPr wrap="square">
            <a:spAutoFit/>
          </a:bodyPr>
          <a:lstStyle/>
          <a:p>
            <a:r>
              <a:rPr lang="en-CA" b="1" dirty="0"/>
              <a:t>Social Studies</a:t>
            </a:r>
            <a:r>
              <a:rPr lang="en-CA" sz="1800" b="1" dirty="0"/>
              <a:t> for Grade 4 and 5</a:t>
            </a:r>
          </a:p>
        </p:txBody>
      </p:sp>
      <p:sp>
        <p:nvSpPr>
          <p:cNvPr id="6" name="TextBox 5">
            <a:extLst>
              <a:ext uri="{FF2B5EF4-FFF2-40B4-BE49-F238E27FC236}">
                <a16:creationId xmlns:a16="http://schemas.microsoft.com/office/drawing/2014/main" id="{82763FB4-6E91-4FCB-85F5-E472E9D3FF95}"/>
              </a:ext>
            </a:extLst>
          </p:cNvPr>
          <p:cNvSpPr txBox="1"/>
          <p:nvPr/>
        </p:nvSpPr>
        <p:spPr>
          <a:xfrm>
            <a:off x="796834" y="1822267"/>
            <a:ext cx="9444446" cy="4401205"/>
          </a:xfrm>
          <a:prstGeom prst="rect">
            <a:avLst/>
          </a:prstGeom>
          <a:solidFill>
            <a:schemeClr val="accent6">
              <a:lumMod val="60000"/>
              <a:lumOff val="40000"/>
            </a:schemeClr>
          </a:solidFill>
        </p:spPr>
        <p:txBody>
          <a:bodyPr wrap="square" rtlCol="0">
            <a:spAutoFit/>
          </a:bodyPr>
          <a:lstStyle/>
          <a:p>
            <a:r>
              <a:rPr lang="en-CA" sz="2000" b="1" dirty="0">
                <a:effectLst/>
                <a:latin typeface="Calibri" panose="020F0502020204030204" pitchFamily="34" charset="0"/>
                <a:ea typeface="Calibri" panose="020F0502020204030204" pitchFamily="34" charset="0"/>
                <a:cs typeface="Times New Roman" panose="02020603050405020304" pitchFamily="18" charset="0"/>
              </a:rPr>
              <a:t>Grades 4-6, Social Studies,</a:t>
            </a:r>
            <a:r>
              <a:rPr lang="en-CA" sz="2000" dirty="0">
                <a:effectLst/>
                <a:latin typeface="Calibri" panose="020F0502020204030204" pitchFamily="34" charset="0"/>
                <a:ea typeface="Calibri" panose="020F0502020204030204" pitchFamily="34" charset="0"/>
                <a:cs typeface="Times New Roman" panose="02020603050405020304" pitchFamily="18" charset="0"/>
              </a:rPr>
              <a:t>– </a:t>
            </a:r>
            <a:r>
              <a:rPr lang="en-CA" sz="2000" b="1" dirty="0">
                <a:effectLst/>
                <a:latin typeface="Calibri" panose="020F0502020204030204" pitchFamily="34" charset="0"/>
                <a:ea typeface="Calibri" panose="020F0502020204030204" pitchFamily="34" charset="0"/>
                <a:cs typeface="Times New Roman" panose="02020603050405020304" pitchFamily="18" charset="0"/>
              </a:rPr>
              <a:t>Picturing Diversity as Canada’s Identity</a:t>
            </a:r>
          </a:p>
          <a:p>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a:effectLst/>
                <a:latin typeface="Calibri" panose="020F0502020204030204" pitchFamily="34" charset="0"/>
                <a:ea typeface="Calibri" panose="020F0502020204030204" pitchFamily="34" charset="0"/>
                <a:cs typeface="Calibri" panose="020F0502020204030204" pitchFamily="34" charset="0"/>
              </a:rPr>
              <a:t>It’s important to look at media critically and to consider issues from multiple perspectives. Examining a variety of historical photographs and newspaper articles using the Internet (</a:t>
            </a:r>
            <a:r>
              <a:rPr lang="en-US" sz="2000" u="sng" dirty="0">
                <a:solidFill>
                  <a:srgbClr val="0563C1"/>
                </a:solidFill>
                <a:effectLst/>
                <a:highlight>
                  <a:srgbClr val="FFFF00"/>
                </a:highlight>
                <a:latin typeface="Calibri" panose="020F0502020204030204" pitchFamily="34" charset="0"/>
                <a:ea typeface="Calibri" panose="020F0502020204030204" pitchFamily="34" charset="0"/>
                <a:cs typeface="Calibri" panose="020F0502020204030204" pitchFamily="34" charset="0"/>
                <a:hlinkClick r:id="rId3"/>
              </a:rPr>
              <a:t>Alberta Heritage Resources</a:t>
            </a:r>
            <a:r>
              <a:rPr lang="en-US" sz="2000" dirty="0">
                <a:effectLst/>
                <a:latin typeface="Calibri" panose="020F0502020204030204" pitchFamily="34" charset="0"/>
                <a:ea typeface="Calibri" panose="020F0502020204030204" pitchFamily="34" charset="0"/>
                <a:cs typeface="Calibri" panose="020F0502020204030204" pitchFamily="34" charset="0"/>
              </a:rPr>
              <a:t>, </a:t>
            </a:r>
            <a:r>
              <a:rPr lang="en-US" sz="2000" dirty="0" err="1">
                <a:effectLst/>
                <a:latin typeface="Calibri" panose="020F0502020204030204" pitchFamily="34" charset="0"/>
                <a:ea typeface="Calibri" panose="020F0502020204030204" pitchFamily="34" charset="0"/>
                <a:cs typeface="Calibri" panose="020F0502020204030204" pitchFamily="34" charset="0"/>
              </a:rPr>
              <a:t>Historica</a:t>
            </a:r>
            <a:r>
              <a:rPr lang="en-US" sz="2000" dirty="0">
                <a:effectLst/>
                <a:latin typeface="Calibri" panose="020F0502020204030204" pitchFamily="34" charset="0"/>
                <a:ea typeface="Calibri" panose="020F0502020204030204" pitchFamily="34" charset="0"/>
                <a:cs typeface="Calibri" panose="020F0502020204030204" pitchFamily="34" charset="0"/>
              </a:rPr>
              <a:t> Canada, The Canadian Encyclopedia) consider who/what is and who/what is </a:t>
            </a:r>
            <a:r>
              <a:rPr lang="en-US" sz="2000" i="1" dirty="0">
                <a:effectLst/>
                <a:latin typeface="Calibri" panose="020F0502020204030204" pitchFamily="34" charset="0"/>
                <a:ea typeface="Calibri" panose="020F0502020204030204" pitchFamily="34" charset="0"/>
                <a:cs typeface="Calibri" panose="020F0502020204030204" pitchFamily="34" charset="0"/>
              </a:rPr>
              <a:t>not </a:t>
            </a:r>
            <a:r>
              <a:rPr lang="en-US" sz="2000" dirty="0">
                <a:effectLst/>
                <a:latin typeface="Calibri" panose="020F0502020204030204" pitchFamily="34" charset="0"/>
                <a:ea typeface="Calibri" panose="020F0502020204030204" pitchFamily="34" charset="0"/>
                <a:cs typeface="Calibri" panose="020F0502020204030204" pitchFamily="34" charset="0"/>
              </a:rPr>
              <a:t>represented, and </a:t>
            </a:r>
            <a:r>
              <a:rPr lang="en-US" sz="2000" i="1" dirty="0">
                <a:effectLst/>
                <a:latin typeface="Calibri" panose="020F0502020204030204" pitchFamily="34" charset="0"/>
                <a:ea typeface="Calibri" panose="020F0502020204030204" pitchFamily="34" charset="0"/>
                <a:cs typeface="Calibri" panose="020F0502020204030204" pitchFamily="34" charset="0"/>
              </a:rPr>
              <a:t>how</a:t>
            </a:r>
            <a:r>
              <a:rPr lang="en-US" sz="2000" dirty="0">
                <a:effectLst/>
                <a:latin typeface="Calibri" panose="020F0502020204030204" pitchFamily="34" charset="0"/>
                <a:ea typeface="Calibri" panose="020F0502020204030204" pitchFamily="34" charset="0"/>
                <a:cs typeface="Calibri" panose="020F0502020204030204" pitchFamily="34" charset="0"/>
              </a:rPr>
              <a:t> the subjects and objects are represented.</a:t>
            </a:r>
          </a:p>
          <a:p>
            <a:r>
              <a:rPr lang="en-US" sz="2000" dirty="0">
                <a:effectLst/>
                <a:latin typeface="Calibri" panose="020F0502020204030204" pitchFamily="34" charset="0"/>
                <a:ea typeface="Calibri" panose="020F0502020204030204" pitchFamily="34" charset="0"/>
                <a:cs typeface="Calibri" panose="020F0502020204030204" pitchFamily="34" charset="0"/>
              </a:rPr>
              <a:t>What can images tell you about the era when a photo was taken? How do you know? </a:t>
            </a:r>
          </a:p>
          <a:p>
            <a:r>
              <a:rPr lang="en-US" sz="2000" dirty="0">
                <a:effectLst/>
                <a:latin typeface="Calibri" panose="020F0502020204030204" pitchFamily="34" charset="0"/>
                <a:ea typeface="Calibri" panose="020F0502020204030204" pitchFamily="34" charset="0"/>
                <a:cs typeface="Calibri" panose="020F0502020204030204" pitchFamily="34" charset="0"/>
              </a:rPr>
              <a:t>Think about the style of dress, the buildings and objects in the background, and what people are doing in the pictures. </a:t>
            </a:r>
          </a:p>
          <a:p>
            <a:r>
              <a:rPr lang="en-US" sz="2000" dirty="0">
                <a:effectLst/>
                <a:latin typeface="Calibri" panose="020F0502020204030204" pitchFamily="34" charset="0"/>
                <a:ea typeface="Calibri" panose="020F0502020204030204" pitchFamily="34" charset="0"/>
                <a:cs typeface="Calibri" panose="020F0502020204030204" pitchFamily="34" charset="0"/>
              </a:rPr>
              <a:t>Take or collect a variety of pictures and create a photo collage that demonstrates a diversity of cultural influences in Alberta. Use the collage to tell the story of diversity in your community. </a:t>
            </a:r>
          </a:p>
          <a:p>
            <a:r>
              <a:rPr lang="en-US" sz="2000" dirty="0">
                <a:effectLst/>
                <a:latin typeface="Calibri" panose="020F0502020204030204" pitchFamily="34" charset="0"/>
                <a:ea typeface="Calibri" panose="020F0502020204030204" pitchFamily="34" charset="0"/>
                <a:cs typeface="Calibri" panose="020F0502020204030204" pitchFamily="34" charset="0"/>
              </a:rPr>
              <a:t>Write a poem that celebrates the strength in diversity to accompany the collage.</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4780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54F3A1D-530D-4F6C-B7A3-205217893CD4}"/>
              </a:ext>
            </a:extLst>
          </p:cNvPr>
          <p:cNvSpPr>
            <a:spLocks noGrp="1"/>
          </p:cNvSpPr>
          <p:nvPr>
            <p:ph type="subTitle" idx="4294967295"/>
          </p:nvPr>
        </p:nvSpPr>
        <p:spPr>
          <a:xfrm>
            <a:off x="6489700" y="92075"/>
            <a:ext cx="5702300" cy="6605588"/>
          </a:xfrm>
        </p:spPr>
        <p:txBody>
          <a:bodyPr vert="horz" lIns="91440" tIns="45720" rIns="91440" bIns="45720" rtlCol="0">
            <a:normAutofit/>
          </a:bodyPr>
          <a:lstStyle/>
          <a:p>
            <a:pPr algn="l"/>
            <a:endParaRPr lang="en-US" dirty="0">
              <a:latin typeface="Arial Rounded MT Bold" panose="020F0704030504030204" pitchFamily="34" charset="0"/>
            </a:endParaRPr>
          </a:p>
          <a:p>
            <a:pPr marL="285750" indent="-285750" algn="l">
              <a:buFont typeface="Arial" panose="020B0604020202020204" pitchFamily="34" charset="0"/>
              <a:buChar char="•"/>
            </a:pPr>
            <a:endParaRPr lang="en-US" cap="none" dirty="0"/>
          </a:p>
          <a:p>
            <a:pPr marL="285750" indent="-285750" algn="l">
              <a:buFont typeface="Arial" panose="020B0604020202020204" pitchFamily="34" charset="0"/>
              <a:buChar char="•"/>
            </a:pPr>
            <a:endParaRPr lang="en-US" dirty="0"/>
          </a:p>
          <a:p>
            <a:pPr marL="285750" indent="-285750" algn="l">
              <a:buFont typeface="Arial" panose="020B0604020202020204" pitchFamily="34" charset="0"/>
              <a:buChar char="•"/>
            </a:pPr>
            <a:endParaRPr lang="en-US" dirty="0"/>
          </a:p>
          <a:p>
            <a:pPr algn="l"/>
            <a:endParaRPr lang="en-US" dirty="0"/>
          </a:p>
        </p:txBody>
      </p:sp>
      <p:pic>
        <p:nvPicPr>
          <p:cNvPr id="7" name="Picture 6" descr="Logo, company name&#10;&#10;Description automatically generated">
            <a:extLst>
              <a:ext uri="{FF2B5EF4-FFF2-40B4-BE49-F238E27FC236}">
                <a16:creationId xmlns:a16="http://schemas.microsoft.com/office/drawing/2014/main" id="{380070DA-3E2F-4A66-9B76-F002F0D6BE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
        <p:nvSpPr>
          <p:cNvPr id="8" name="TextBox 7">
            <a:extLst>
              <a:ext uri="{FF2B5EF4-FFF2-40B4-BE49-F238E27FC236}">
                <a16:creationId xmlns:a16="http://schemas.microsoft.com/office/drawing/2014/main" id="{AD60943E-7D44-421E-BB95-7815E723C37A}"/>
              </a:ext>
            </a:extLst>
          </p:cNvPr>
          <p:cNvSpPr txBox="1"/>
          <p:nvPr/>
        </p:nvSpPr>
        <p:spPr>
          <a:xfrm>
            <a:off x="2234311" y="495300"/>
            <a:ext cx="7836789" cy="861774"/>
          </a:xfrm>
          <a:prstGeom prst="rect">
            <a:avLst/>
          </a:prstGeom>
          <a:noFill/>
        </p:spPr>
        <p:txBody>
          <a:bodyPr wrap="square" rtlCol="0">
            <a:spAutoFit/>
          </a:bodyPr>
          <a:lstStyle/>
          <a:p>
            <a:endParaRPr lang="en-US" dirty="0"/>
          </a:p>
          <a:p>
            <a:r>
              <a:rPr lang="en-CA" sz="3200" b="1" dirty="0"/>
              <a:t>Literacy Learning for Grade 1, 2, and 3</a:t>
            </a:r>
          </a:p>
        </p:txBody>
      </p:sp>
      <p:sp>
        <p:nvSpPr>
          <p:cNvPr id="69" name="TextBox 68">
            <a:extLst>
              <a:ext uri="{FF2B5EF4-FFF2-40B4-BE49-F238E27FC236}">
                <a16:creationId xmlns:a16="http://schemas.microsoft.com/office/drawing/2014/main" id="{AC14BD05-22FE-4DB3-8344-541331871ECE}"/>
              </a:ext>
            </a:extLst>
          </p:cNvPr>
          <p:cNvSpPr txBox="1"/>
          <p:nvPr/>
        </p:nvSpPr>
        <p:spPr>
          <a:xfrm>
            <a:off x="484886" y="1357074"/>
            <a:ext cx="9613900" cy="1846659"/>
          </a:xfrm>
          <a:prstGeom prst="rect">
            <a:avLst/>
          </a:prstGeom>
          <a:noFill/>
        </p:spPr>
        <p:txBody>
          <a:bodyPr wrap="square" rtlCol="0">
            <a:spAutoFit/>
          </a:bodyPr>
          <a:lstStyle/>
          <a:p>
            <a:pPr algn="l"/>
            <a:endParaRPr lang="en-CA" sz="1800" b="0" i="0" u="none" strike="noStrike" baseline="0" dirty="0">
              <a:solidFill>
                <a:srgbClr val="000000"/>
              </a:solidFill>
              <a:latin typeface="Calibri" panose="020F0502020204030204" pitchFamily="34" charset="0"/>
            </a:endParaRPr>
          </a:p>
          <a:p>
            <a:r>
              <a:rPr lang="en-CA" sz="1800" b="0" i="0" u="none" strike="noStrike" baseline="0" dirty="0">
                <a:solidFill>
                  <a:srgbClr val="000000"/>
                </a:solidFill>
                <a:latin typeface="Calibri" panose="020F0502020204030204" pitchFamily="34" charset="0"/>
              </a:rPr>
              <a:t> </a:t>
            </a:r>
            <a:r>
              <a:rPr lang="en-CA" sz="2400" b="1" i="0" u="none" strike="noStrike" baseline="0" dirty="0">
                <a:solidFill>
                  <a:srgbClr val="000000"/>
                </a:solidFill>
                <a:latin typeface="Calibri" panose="020F0502020204030204" pitchFamily="34" charset="0"/>
              </a:rPr>
              <a:t>Week 1: </a:t>
            </a:r>
          </a:p>
          <a:p>
            <a:r>
              <a:rPr lang="en-US" sz="1800" b="0" i="0" u="none" strike="noStrike" baseline="0" dirty="0">
                <a:solidFill>
                  <a:srgbClr val="000000"/>
                </a:solidFill>
                <a:latin typeface="Calibri" panose="020F0502020204030204" pitchFamily="34" charset="0"/>
              </a:rPr>
              <a:t>On this adventure, you will use a self-chosen fiction book. You can use the same book for more than one day. Each day you will choose one box to complete. </a:t>
            </a:r>
          </a:p>
          <a:p>
            <a:endParaRPr lang="en-US" dirty="0">
              <a:solidFill>
                <a:srgbClr val="000000"/>
              </a:solidFill>
              <a:latin typeface="Calibri" panose="020F0502020204030204" pitchFamily="34" charset="0"/>
            </a:endParaRPr>
          </a:p>
          <a:p>
            <a:endParaRPr lang="en-CA" dirty="0"/>
          </a:p>
        </p:txBody>
      </p:sp>
      <p:graphicFrame>
        <p:nvGraphicFramePr>
          <p:cNvPr id="71" name="Table 70">
            <a:extLst>
              <a:ext uri="{FF2B5EF4-FFF2-40B4-BE49-F238E27FC236}">
                <a16:creationId xmlns:a16="http://schemas.microsoft.com/office/drawing/2014/main" id="{0D7B7F2F-D8C8-4A1D-AFAC-4B327BC412C0}"/>
              </a:ext>
            </a:extLst>
          </p:cNvPr>
          <p:cNvGraphicFramePr>
            <a:graphicFrameLocks noGrp="1"/>
          </p:cNvGraphicFramePr>
          <p:nvPr>
            <p:extLst>
              <p:ext uri="{D42A27DB-BD31-4B8C-83A1-F6EECF244321}">
                <p14:modId xmlns:p14="http://schemas.microsoft.com/office/powerpoint/2010/main" val="1804364085"/>
              </p:ext>
            </p:extLst>
          </p:nvPr>
        </p:nvGraphicFramePr>
        <p:xfrm>
          <a:off x="622300" y="2819159"/>
          <a:ext cx="10083800" cy="4043871"/>
        </p:xfrm>
        <a:graphic>
          <a:graphicData uri="http://schemas.openxmlformats.org/drawingml/2006/table">
            <a:tbl>
              <a:tblPr firstRow="1" firstCol="1" lastRow="1" lastCol="1" bandRow="1" bandCol="1">
                <a:tableStyleId>{5C22544A-7EE6-4342-B048-85BDC9FD1C3A}</a:tableStyleId>
              </a:tblPr>
              <a:tblGrid>
                <a:gridCol w="2016760">
                  <a:extLst>
                    <a:ext uri="{9D8B030D-6E8A-4147-A177-3AD203B41FA5}">
                      <a16:colId xmlns:a16="http://schemas.microsoft.com/office/drawing/2014/main" val="148669395"/>
                    </a:ext>
                  </a:extLst>
                </a:gridCol>
                <a:gridCol w="2016760">
                  <a:extLst>
                    <a:ext uri="{9D8B030D-6E8A-4147-A177-3AD203B41FA5}">
                      <a16:colId xmlns:a16="http://schemas.microsoft.com/office/drawing/2014/main" val="4236164261"/>
                    </a:ext>
                  </a:extLst>
                </a:gridCol>
                <a:gridCol w="2016760">
                  <a:extLst>
                    <a:ext uri="{9D8B030D-6E8A-4147-A177-3AD203B41FA5}">
                      <a16:colId xmlns:a16="http://schemas.microsoft.com/office/drawing/2014/main" val="3909671888"/>
                    </a:ext>
                  </a:extLst>
                </a:gridCol>
                <a:gridCol w="2016760">
                  <a:extLst>
                    <a:ext uri="{9D8B030D-6E8A-4147-A177-3AD203B41FA5}">
                      <a16:colId xmlns:a16="http://schemas.microsoft.com/office/drawing/2014/main" val="27949464"/>
                    </a:ext>
                  </a:extLst>
                </a:gridCol>
                <a:gridCol w="2016760">
                  <a:extLst>
                    <a:ext uri="{9D8B030D-6E8A-4147-A177-3AD203B41FA5}">
                      <a16:colId xmlns:a16="http://schemas.microsoft.com/office/drawing/2014/main" val="3168795281"/>
                    </a:ext>
                  </a:extLst>
                </a:gridCol>
              </a:tblGrid>
              <a:tr h="3946765">
                <a:tc>
                  <a:txBody>
                    <a:bodyPr/>
                    <a:lstStyle/>
                    <a:p>
                      <a:pPr marL="67945" marR="90170"/>
                      <a:r>
                        <a:rPr lang="en-US" sz="1600" dirty="0">
                          <a:effectLst/>
                        </a:rPr>
                        <a:t>Advertisement:</a:t>
                      </a:r>
                      <a:r>
                        <a:rPr lang="en-US" sz="1600" spc="5" dirty="0">
                          <a:effectLst/>
                        </a:rPr>
                        <a:t> </a:t>
                      </a:r>
                      <a:r>
                        <a:rPr lang="en-US" sz="1600" dirty="0">
                          <a:effectLst/>
                        </a:rPr>
                        <a:t>Create a poster or</a:t>
                      </a:r>
                      <a:r>
                        <a:rPr lang="en-US" sz="1600" spc="5" dirty="0">
                          <a:effectLst/>
                        </a:rPr>
                        <a:t> </a:t>
                      </a:r>
                      <a:r>
                        <a:rPr lang="en-US" sz="1600" dirty="0">
                          <a:effectLst/>
                        </a:rPr>
                        <a:t>video that would</a:t>
                      </a:r>
                      <a:r>
                        <a:rPr lang="en-US" sz="1600" spc="5" dirty="0">
                          <a:effectLst/>
                        </a:rPr>
                        <a:t> </a:t>
                      </a:r>
                      <a:r>
                        <a:rPr lang="en-US" sz="1600" dirty="0">
                          <a:effectLst/>
                        </a:rPr>
                        <a:t>convince another</a:t>
                      </a:r>
                      <a:r>
                        <a:rPr lang="en-US" sz="1600" spc="5" dirty="0">
                          <a:effectLst/>
                        </a:rPr>
                        <a:t> </a:t>
                      </a:r>
                      <a:r>
                        <a:rPr lang="en-US" sz="1600" dirty="0">
                          <a:effectLst/>
                        </a:rPr>
                        <a:t>student to read your</a:t>
                      </a:r>
                      <a:r>
                        <a:rPr lang="en-US" sz="1600" spc="-260" dirty="0">
                          <a:effectLst/>
                        </a:rPr>
                        <a:t> </a:t>
                      </a:r>
                      <a:r>
                        <a:rPr lang="en-US" sz="1600" dirty="0">
                          <a:effectLst/>
                        </a:rPr>
                        <a:t>book. What makes it</a:t>
                      </a:r>
                      <a:r>
                        <a:rPr lang="en-US" sz="1600" spc="-260" dirty="0">
                          <a:effectLst/>
                        </a:rPr>
                        <a:t> </a:t>
                      </a:r>
                      <a:r>
                        <a:rPr lang="en-US" sz="1600" dirty="0">
                          <a:effectLst/>
                        </a:rPr>
                        <a:t>a great book? Who</a:t>
                      </a:r>
                      <a:r>
                        <a:rPr lang="en-US" sz="1600" spc="5" dirty="0">
                          <a:effectLst/>
                        </a:rPr>
                        <a:t> </a:t>
                      </a:r>
                      <a:r>
                        <a:rPr lang="en-US" sz="1600" dirty="0">
                          <a:effectLst/>
                        </a:rPr>
                        <a:t>would like to read it?</a:t>
                      </a:r>
                      <a:r>
                        <a:rPr lang="en-US" sz="1600" spc="-260" dirty="0">
                          <a:effectLst/>
                        </a:rPr>
                        <a:t> </a:t>
                      </a:r>
                      <a:r>
                        <a:rPr lang="en-US" sz="1600" dirty="0">
                          <a:effectLst/>
                        </a:rPr>
                        <a:t>Try and sell your</a:t>
                      </a:r>
                      <a:r>
                        <a:rPr lang="en-US" sz="1600" spc="5" dirty="0">
                          <a:effectLst/>
                        </a:rPr>
                        <a:t> </a:t>
                      </a:r>
                      <a:r>
                        <a:rPr lang="en-US" sz="1600" dirty="0">
                          <a:effectLst/>
                        </a:rPr>
                        <a:t>book.</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84455"/>
                      <a:r>
                        <a:rPr lang="en-US" sz="1600" dirty="0">
                          <a:effectLst/>
                        </a:rPr>
                        <a:t>Character Traits: A</a:t>
                      </a:r>
                      <a:r>
                        <a:rPr lang="en-US" sz="1600" spc="5" dirty="0">
                          <a:effectLst/>
                        </a:rPr>
                        <a:t> </a:t>
                      </a:r>
                      <a:r>
                        <a:rPr lang="en-US" sz="1600" dirty="0">
                          <a:effectLst/>
                        </a:rPr>
                        <a:t>character trait is</a:t>
                      </a:r>
                      <a:r>
                        <a:rPr lang="en-US" sz="1600" spc="5" dirty="0">
                          <a:effectLst/>
                        </a:rPr>
                        <a:t> </a:t>
                      </a:r>
                      <a:r>
                        <a:rPr lang="en-US" sz="1600" dirty="0">
                          <a:effectLst/>
                        </a:rPr>
                        <a:t>what</a:t>
                      </a:r>
                      <a:r>
                        <a:rPr lang="en-US" sz="1600" spc="5" dirty="0">
                          <a:effectLst/>
                        </a:rPr>
                        <a:t> </a:t>
                      </a:r>
                      <a:r>
                        <a:rPr lang="en-US" sz="1600" dirty="0">
                          <a:effectLst/>
                        </a:rPr>
                        <a:t>a character is</a:t>
                      </a:r>
                      <a:r>
                        <a:rPr lang="en-US" sz="1600" spc="5" dirty="0">
                          <a:effectLst/>
                        </a:rPr>
                        <a:t> </a:t>
                      </a:r>
                      <a:r>
                        <a:rPr lang="en-US" sz="1600" dirty="0">
                          <a:effectLst/>
                        </a:rPr>
                        <a:t>like on the inside, for</a:t>
                      </a:r>
                      <a:r>
                        <a:rPr lang="en-US" sz="1600" spc="-260" dirty="0">
                          <a:effectLst/>
                        </a:rPr>
                        <a:t> </a:t>
                      </a:r>
                      <a:r>
                        <a:rPr lang="en-US" sz="1600" dirty="0">
                          <a:effectLst/>
                        </a:rPr>
                        <a:t>example, kind, evil,</a:t>
                      </a:r>
                      <a:r>
                        <a:rPr lang="en-US" sz="1600" spc="5" dirty="0">
                          <a:effectLst/>
                        </a:rPr>
                        <a:t> </a:t>
                      </a:r>
                      <a:r>
                        <a:rPr lang="en-US" sz="1600" dirty="0">
                          <a:effectLst/>
                        </a:rPr>
                        <a:t>distracted. Think</a:t>
                      </a:r>
                      <a:r>
                        <a:rPr lang="en-US" sz="1600" spc="5" dirty="0">
                          <a:effectLst/>
                        </a:rPr>
                        <a:t> </a:t>
                      </a:r>
                      <a:r>
                        <a:rPr lang="en-US" sz="1600" dirty="0">
                          <a:effectLst/>
                        </a:rPr>
                        <a:t>about the main</a:t>
                      </a:r>
                      <a:r>
                        <a:rPr lang="en-US" sz="1600" spc="5" dirty="0">
                          <a:effectLst/>
                        </a:rPr>
                        <a:t> </a:t>
                      </a:r>
                      <a:r>
                        <a:rPr lang="en-US" sz="1600" dirty="0">
                          <a:effectLst/>
                        </a:rPr>
                        <a:t>character in your</a:t>
                      </a:r>
                      <a:r>
                        <a:rPr lang="en-US" sz="1600" spc="5" dirty="0">
                          <a:effectLst/>
                        </a:rPr>
                        <a:t> </a:t>
                      </a:r>
                      <a:r>
                        <a:rPr lang="en-US" sz="1600" dirty="0">
                          <a:effectLst/>
                        </a:rPr>
                        <a:t>book. Choose 3</a:t>
                      </a:r>
                      <a:r>
                        <a:rPr lang="en-US" sz="1600" spc="5" dirty="0">
                          <a:effectLst/>
                        </a:rPr>
                        <a:t> </a:t>
                      </a:r>
                      <a:r>
                        <a:rPr lang="en-US" sz="1600" dirty="0">
                          <a:effectLst/>
                        </a:rPr>
                        <a:t>words to describe</a:t>
                      </a:r>
                      <a:r>
                        <a:rPr lang="en-US" sz="1600" spc="5" dirty="0">
                          <a:effectLst/>
                        </a:rPr>
                        <a:t> </a:t>
                      </a:r>
                      <a:r>
                        <a:rPr lang="en-US" sz="1600" dirty="0">
                          <a:effectLst/>
                        </a:rPr>
                        <a:t>what</a:t>
                      </a:r>
                      <a:r>
                        <a:rPr lang="en-US" sz="1600" spc="20" dirty="0">
                          <a:effectLst/>
                        </a:rPr>
                        <a:t> </a:t>
                      </a:r>
                      <a:r>
                        <a:rPr lang="en-US" sz="1600" dirty="0">
                          <a:effectLst/>
                        </a:rPr>
                        <a:t>that</a:t>
                      </a:r>
                      <a:r>
                        <a:rPr lang="en-US" sz="1600" spc="25" dirty="0">
                          <a:effectLst/>
                        </a:rPr>
                        <a:t> </a:t>
                      </a:r>
                      <a:r>
                        <a:rPr lang="en-US" sz="1600" dirty="0">
                          <a:effectLst/>
                        </a:rPr>
                        <a:t>character</a:t>
                      </a:r>
                      <a:r>
                        <a:rPr lang="en-US" sz="1600" spc="5" dirty="0">
                          <a:effectLst/>
                        </a:rPr>
                        <a:t> </a:t>
                      </a:r>
                      <a:r>
                        <a:rPr lang="en-US" sz="1600" dirty="0">
                          <a:effectLst/>
                        </a:rPr>
                        <a:t>is like. What are their</a:t>
                      </a:r>
                      <a:r>
                        <a:rPr lang="en-US" sz="1600" spc="-260" dirty="0">
                          <a:effectLst/>
                        </a:rPr>
                        <a:t> </a:t>
                      </a:r>
                      <a:r>
                        <a:rPr lang="en-US" sz="1600" dirty="0">
                          <a:effectLst/>
                        </a:rPr>
                        <a:t>character</a:t>
                      </a:r>
                      <a:r>
                        <a:rPr lang="en-US" sz="1600" spc="-15" dirty="0">
                          <a:effectLst/>
                        </a:rPr>
                        <a:t> </a:t>
                      </a:r>
                      <a:r>
                        <a:rPr lang="en-US" sz="1600" dirty="0">
                          <a:effectLst/>
                        </a:rPr>
                        <a:t>traits?</a:t>
                      </a:r>
                      <a:r>
                        <a:rPr lang="en-US" sz="1600" spc="-5" dirty="0">
                          <a:effectLst/>
                        </a:rPr>
                        <a:t> </a:t>
                      </a:r>
                      <a:r>
                        <a:rPr lang="en-US" sz="1600" dirty="0">
                          <a:effectLst/>
                        </a:rPr>
                        <a:t>Tell</a:t>
                      </a:r>
                      <a:endParaRPr lang="en-CA" sz="1600" dirty="0">
                        <a:effectLst/>
                      </a:endParaRPr>
                    </a:p>
                    <a:p>
                      <a:pPr marL="67945" marR="99060">
                        <a:lnSpc>
                          <a:spcPts val="1450"/>
                        </a:lnSpc>
                      </a:pPr>
                      <a:r>
                        <a:rPr lang="en-US" sz="1600" dirty="0">
                          <a:effectLst/>
                        </a:rPr>
                        <a:t>why you chose those</a:t>
                      </a:r>
                      <a:r>
                        <a:rPr lang="en-US" sz="1600" spc="-260" dirty="0">
                          <a:effectLst/>
                        </a:rPr>
                        <a:t> </a:t>
                      </a:r>
                      <a:r>
                        <a:rPr lang="en-US" sz="1600" dirty="0">
                          <a:effectLst/>
                        </a:rPr>
                        <a:t>words.</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6040" marR="98425">
                        <a:spcAft>
                          <a:spcPts val="0"/>
                        </a:spcAft>
                      </a:pPr>
                      <a:r>
                        <a:rPr lang="en-US" sz="1600" dirty="0">
                          <a:effectLst/>
                        </a:rPr>
                        <a:t>Setting: Draw a</a:t>
                      </a:r>
                      <a:r>
                        <a:rPr lang="en-US" sz="1600" spc="5" dirty="0">
                          <a:effectLst/>
                        </a:rPr>
                        <a:t> </a:t>
                      </a:r>
                      <a:r>
                        <a:rPr lang="en-US" sz="1600" dirty="0">
                          <a:effectLst/>
                        </a:rPr>
                        <a:t>picture of the setting</a:t>
                      </a:r>
                      <a:r>
                        <a:rPr lang="en-US" sz="1600" spc="-260" dirty="0">
                          <a:effectLst/>
                        </a:rPr>
                        <a:t> </a:t>
                      </a:r>
                      <a:r>
                        <a:rPr lang="en-US" sz="1600" dirty="0">
                          <a:effectLst/>
                        </a:rPr>
                        <a:t>of</a:t>
                      </a:r>
                      <a:r>
                        <a:rPr lang="en-US" sz="1600" spc="5" dirty="0">
                          <a:effectLst/>
                        </a:rPr>
                        <a:t> </a:t>
                      </a:r>
                      <a:r>
                        <a:rPr lang="en-US" sz="1600" dirty="0">
                          <a:effectLst/>
                        </a:rPr>
                        <a:t>your story.</a:t>
                      </a:r>
                      <a:r>
                        <a:rPr lang="en-US" sz="1600" spc="-5" dirty="0">
                          <a:effectLst/>
                        </a:rPr>
                        <a:t> </a:t>
                      </a:r>
                      <a:r>
                        <a:rPr lang="en-US" sz="1600" dirty="0">
                          <a:effectLst/>
                        </a:rPr>
                        <a:t>The</a:t>
                      </a:r>
                      <a:r>
                        <a:rPr lang="en-US" sz="1600" spc="5" dirty="0">
                          <a:effectLst/>
                        </a:rPr>
                        <a:t> </a:t>
                      </a:r>
                      <a:r>
                        <a:rPr lang="en-US" sz="1600" dirty="0">
                          <a:effectLst/>
                        </a:rPr>
                        <a:t>setting is where and</a:t>
                      </a:r>
                      <a:r>
                        <a:rPr lang="en-US" sz="1600" spc="5" dirty="0">
                          <a:effectLst/>
                        </a:rPr>
                        <a:t> </a:t>
                      </a:r>
                      <a:r>
                        <a:rPr lang="en-US" sz="1600" dirty="0">
                          <a:effectLst/>
                        </a:rPr>
                        <a:t>when the story takes</a:t>
                      </a:r>
                      <a:r>
                        <a:rPr lang="en-US" sz="1600" spc="-260" dirty="0">
                          <a:effectLst/>
                        </a:rPr>
                        <a:t> </a:t>
                      </a:r>
                      <a:r>
                        <a:rPr lang="en-US" sz="1600" dirty="0">
                          <a:effectLst/>
                        </a:rPr>
                        <a:t>place. If the story</a:t>
                      </a:r>
                      <a:r>
                        <a:rPr lang="en-US" sz="1600" spc="5" dirty="0">
                          <a:effectLst/>
                        </a:rPr>
                        <a:t> </a:t>
                      </a:r>
                      <a:r>
                        <a:rPr lang="en-US" sz="1600" dirty="0">
                          <a:effectLst/>
                        </a:rPr>
                        <a:t>happens in more</a:t>
                      </a:r>
                      <a:r>
                        <a:rPr lang="en-US" sz="1600" spc="5" dirty="0">
                          <a:effectLst/>
                        </a:rPr>
                        <a:t> </a:t>
                      </a:r>
                      <a:r>
                        <a:rPr lang="en-US" sz="1600" dirty="0">
                          <a:effectLst/>
                        </a:rPr>
                        <a:t>than one place,</a:t>
                      </a:r>
                      <a:r>
                        <a:rPr lang="en-US" sz="1600" spc="5" dirty="0">
                          <a:effectLst/>
                        </a:rPr>
                        <a:t> </a:t>
                      </a:r>
                      <a:r>
                        <a:rPr lang="en-US" sz="1600" dirty="0">
                          <a:effectLst/>
                        </a:rPr>
                        <a:t>decide which one</a:t>
                      </a:r>
                      <a:r>
                        <a:rPr lang="en-US" sz="1600" spc="5" dirty="0">
                          <a:effectLst/>
                        </a:rPr>
                        <a:t> </a:t>
                      </a:r>
                      <a:r>
                        <a:rPr lang="en-US" sz="1600" dirty="0">
                          <a:effectLst/>
                        </a:rPr>
                        <a:t>seems most</a:t>
                      </a:r>
                      <a:r>
                        <a:rPr lang="en-US" sz="1600" spc="5" dirty="0">
                          <a:effectLst/>
                        </a:rPr>
                        <a:t> </a:t>
                      </a:r>
                      <a:r>
                        <a:rPr lang="en-US" sz="1600" dirty="0">
                          <a:effectLst/>
                        </a:rPr>
                        <a:t>important.</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107315">
                        <a:spcAft>
                          <a:spcPts val="0"/>
                        </a:spcAft>
                      </a:pPr>
                      <a:r>
                        <a:rPr lang="en-US" sz="1600" dirty="0">
                          <a:effectLst/>
                        </a:rPr>
                        <a:t>Interview: You are a</a:t>
                      </a:r>
                      <a:r>
                        <a:rPr lang="en-US" sz="1600" spc="-260" dirty="0">
                          <a:effectLst/>
                        </a:rPr>
                        <a:t> </a:t>
                      </a:r>
                      <a:r>
                        <a:rPr lang="en-US" sz="1600" dirty="0">
                          <a:effectLst/>
                        </a:rPr>
                        <a:t>reporter and you are</a:t>
                      </a:r>
                      <a:r>
                        <a:rPr lang="en-US" sz="1600" spc="-260" dirty="0">
                          <a:effectLst/>
                        </a:rPr>
                        <a:t> </a:t>
                      </a:r>
                      <a:r>
                        <a:rPr lang="en-US" sz="1600" dirty="0">
                          <a:effectLst/>
                        </a:rPr>
                        <a:t>going to interview a</a:t>
                      </a:r>
                      <a:r>
                        <a:rPr lang="en-US" sz="1600" spc="5" dirty="0">
                          <a:effectLst/>
                        </a:rPr>
                        <a:t> </a:t>
                      </a:r>
                      <a:r>
                        <a:rPr lang="en-US" sz="1600" dirty="0">
                          <a:effectLst/>
                        </a:rPr>
                        <a:t>character from your</a:t>
                      </a:r>
                      <a:r>
                        <a:rPr lang="en-US" sz="1600" spc="5" dirty="0">
                          <a:effectLst/>
                        </a:rPr>
                        <a:t> </a:t>
                      </a:r>
                      <a:r>
                        <a:rPr lang="en-US" sz="1600" dirty="0">
                          <a:effectLst/>
                        </a:rPr>
                        <a:t>story.</a:t>
                      </a:r>
                      <a:r>
                        <a:rPr lang="en-US" sz="1600" spc="-5" dirty="0">
                          <a:effectLst/>
                        </a:rPr>
                        <a:t> </a:t>
                      </a:r>
                      <a:r>
                        <a:rPr lang="en-US" sz="1600" dirty="0">
                          <a:effectLst/>
                        </a:rPr>
                        <a:t>Write</a:t>
                      </a:r>
                      <a:r>
                        <a:rPr lang="en-US" sz="1600" spc="5" dirty="0">
                          <a:effectLst/>
                        </a:rPr>
                        <a:t> </a:t>
                      </a:r>
                      <a:r>
                        <a:rPr lang="en-US" sz="1600" dirty="0">
                          <a:effectLst/>
                        </a:rPr>
                        <a:t>6</a:t>
                      </a:r>
                      <a:r>
                        <a:rPr lang="en-US" sz="1600" spc="5" dirty="0">
                          <a:effectLst/>
                        </a:rPr>
                        <a:t> </a:t>
                      </a:r>
                      <a:r>
                        <a:rPr lang="en-US" sz="1600" dirty="0">
                          <a:effectLst/>
                        </a:rPr>
                        <a:t>questions for your</a:t>
                      </a:r>
                      <a:r>
                        <a:rPr lang="en-US" sz="1600" spc="5" dirty="0">
                          <a:effectLst/>
                        </a:rPr>
                        <a:t> </a:t>
                      </a:r>
                      <a:r>
                        <a:rPr lang="en-US" sz="1600" dirty="0">
                          <a:effectLst/>
                        </a:rPr>
                        <a:t>character using the</a:t>
                      </a:r>
                      <a:r>
                        <a:rPr lang="en-US" sz="1600" spc="5" dirty="0">
                          <a:effectLst/>
                        </a:rPr>
                        <a:t> </a:t>
                      </a:r>
                      <a:r>
                        <a:rPr lang="en-US" sz="1600" dirty="0">
                          <a:effectLst/>
                        </a:rPr>
                        <a:t>starters who, what,</a:t>
                      </a:r>
                      <a:r>
                        <a:rPr lang="en-US" sz="1600" spc="5" dirty="0">
                          <a:effectLst/>
                        </a:rPr>
                        <a:t> </a:t>
                      </a:r>
                      <a:r>
                        <a:rPr lang="en-US" sz="1600" dirty="0">
                          <a:effectLst/>
                        </a:rPr>
                        <a:t>where, when, why,</a:t>
                      </a:r>
                      <a:r>
                        <a:rPr lang="en-US" sz="1600" spc="5" dirty="0">
                          <a:effectLst/>
                        </a:rPr>
                        <a:t> </a:t>
                      </a:r>
                      <a:r>
                        <a:rPr lang="en-US" sz="1600" dirty="0">
                          <a:effectLst/>
                        </a:rPr>
                        <a:t>and how. Write how</a:t>
                      </a:r>
                      <a:r>
                        <a:rPr lang="en-US" sz="1600" spc="-260" dirty="0">
                          <a:effectLst/>
                        </a:rPr>
                        <a:t> </a:t>
                      </a:r>
                      <a:r>
                        <a:rPr lang="en-US" sz="1600" dirty="0">
                          <a:effectLst/>
                        </a:rPr>
                        <a:t>you think your</a:t>
                      </a:r>
                      <a:r>
                        <a:rPr lang="en-US" sz="1600" spc="5" dirty="0">
                          <a:effectLst/>
                        </a:rPr>
                        <a:t> </a:t>
                      </a:r>
                      <a:r>
                        <a:rPr lang="en-US" sz="1600" dirty="0">
                          <a:effectLst/>
                        </a:rPr>
                        <a:t>character would</a:t>
                      </a:r>
                      <a:r>
                        <a:rPr lang="en-US" sz="1600" spc="5" dirty="0">
                          <a:effectLst/>
                        </a:rPr>
                        <a:t> </a:t>
                      </a:r>
                      <a:r>
                        <a:rPr lang="en-US" sz="1600" dirty="0">
                          <a:effectLst/>
                        </a:rPr>
                        <a:t>answer your</a:t>
                      </a:r>
                      <a:r>
                        <a:rPr lang="en-US" sz="1600" spc="5" dirty="0">
                          <a:effectLst/>
                        </a:rPr>
                        <a:t> </a:t>
                      </a:r>
                      <a:r>
                        <a:rPr lang="en-US" sz="1600" dirty="0">
                          <a:effectLst/>
                        </a:rPr>
                        <a:t>questions.</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94615">
                        <a:spcAft>
                          <a:spcPts val="0"/>
                        </a:spcAft>
                      </a:pPr>
                      <a:r>
                        <a:rPr lang="en-US" sz="1600" dirty="0">
                          <a:effectLst/>
                        </a:rPr>
                        <a:t>Retell</a:t>
                      </a:r>
                      <a:r>
                        <a:rPr lang="en-US" sz="1600" spc="5" dirty="0">
                          <a:effectLst/>
                        </a:rPr>
                        <a:t> </a:t>
                      </a:r>
                      <a:r>
                        <a:rPr lang="en-US" sz="1600" dirty="0">
                          <a:effectLst/>
                        </a:rPr>
                        <a:t>What</a:t>
                      </a:r>
                      <a:r>
                        <a:rPr lang="en-US" sz="1600" spc="5" dirty="0">
                          <a:effectLst/>
                        </a:rPr>
                        <a:t> </a:t>
                      </a:r>
                      <a:r>
                        <a:rPr lang="en-US" sz="1600" dirty="0">
                          <a:effectLst/>
                        </a:rPr>
                        <a:t>Happened: Tell</a:t>
                      </a:r>
                      <a:r>
                        <a:rPr lang="en-US" sz="1600" spc="5" dirty="0">
                          <a:effectLst/>
                        </a:rPr>
                        <a:t> </a:t>
                      </a:r>
                      <a:r>
                        <a:rPr lang="en-US" sz="1600" dirty="0">
                          <a:effectLst/>
                        </a:rPr>
                        <a:t>somebody else what</a:t>
                      </a:r>
                      <a:r>
                        <a:rPr lang="en-US" sz="1600" spc="5" dirty="0">
                          <a:effectLst/>
                        </a:rPr>
                        <a:t> </a:t>
                      </a:r>
                      <a:r>
                        <a:rPr lang="en-US" sz="1600" dirty="0">
                          <a:effectLst/>
                        </a:rPr>
                        <a:t>happened in your</a:t>
                      </a:r>
                      <a:r>
                        <a:rPr lang="en-US" sz="1600" spc="5" dirty="0">
                          <a:effectLst/>
                        </a:rPr>
                        <a:t> </a:t>
                      </a:r>
                      <a:r>
                        <a:rPr lang="en-US" sz="1600" dirty="0">
                          <a:effectLst/>
                        </a:rPr>
                        <a:t>story. Be sure to</a:t>
                      </a:r>
                      <a:r>
                        <a:rPr lang="en-US" sz="1600" spc="5" dirty="0">
                          <a:effectLst/>
                        </a:rPr>
                        <a:t> </a:t>
                      </a:r>
                      <a:r>
                        <a:rPr lang="en-US" sz="1600" dirty="0">
                          <a:effectLst/>
                        </a:rPr>
                        <a:t>include who the</a:t>
                      </a:r>
                      <a:r>
                        <a:rPr lang="en-US" sz="1600" spc="5" dirty="0">
                          <a:effectLst/>
                        </a:rPr>
                        <a:t> </a:t>
                      </a:r>
                      <a:r>
                        <a:rPr lang="en-US" sz="1600" dirty="0">
                          <a:effectLst/>
                        </a:rPr>
                        <a:t>characters are,</a:t>
                      </a:r>
                      <a:r>
                        <a:rPr lang="en-US" sz="1600" spc="5" dirty="0">
                          <a:effectLst/>
                        </a:rPr>
                        <a:t> </a:t>
                      </a:r>
                      <a:r>
                        <a:rPr lang="en-US" sz="1600" dirty="0">
                          <a:effectLst/>
                        </a:rPr>
                        <a:t>where and when the</a:t>
                      </a:r>
                      <a:r>
                        <a:rPr lang="en-US" sz="1600" spc="-260" dirty="0">
                          <a:effectLst/>
                        </a:rPr>
                        <a:t> </a:t>
                      </a:r>
                      <a:r>
                        <a:rPr lang="en-US" sz="1600" dirty="0">
                          <a:effectLst/>
                        </a:rPr>
                        <a:t>story happened,</a:t>
                      </a:r>
                      <a:r>
                        <a:rPr lang="en-US" sz="1600" spc="5" dirty="0">
                          <a:effectLst/>
                        </a:rPr>
                        <a:t> </a:t>
                      </a:r>
                      <a:r>
                        <a:rPr lang="en-US" sz="1600" dirty="0">
                          <a:effectLst/>
                        </a:rPr>
                        <a:t>what happened in</a:t>
                      </a:r>
                      <a:r>
                        <a:rPr lang="en-US" sz="1600" spc="5" dirty="0">
                          <a:effectLst/>
                        </a:rPr>
                        <a:t> </a:t>
                      </a:r>
                      <a:r>
                        <a:rPr lang="en-US" sz="1600" dirty="0">
                          <a:effectLst/>
                        </a:rPr>
                        <a:t>the beginning,</a:t>
                      </a:r>
                      <a:r>
                        <a:rPr lang="en-US" sz="1600" spc="5" dirty="0">
                          <a:effectLst/>
                        </a:rPr>
                        <a:t> </a:t>
                      </a:r>
                      <a:r>
                        <a:rPr lang="en-US" sz="1600" dirty="0">
                          <a:effectLst/>
                        </a:rPr>
                        <a:t>middle, and end. Use</a:t>
                      </a:r>
                      <a:r>
                        <a:rPr lang="en-US" sz="1600" spc="-260" dirty="0">
                          <a:effectLst/>
                        </a:rPr>
                        <a:t> </a:t>
                      </a:r>
                      <a:r>
                        <a:rPr lang="en-US" sz="1600" dirty="0">
                          <a:effectLst/>
                        </a:rPr>
                        <a:t>words like first, next,</a:t>
                      </a:r>
                      <a:r>
                        <a:rPr lang="en-US" sz="1600" spc="-260" dirty="0">
                          <a:effectLst/>
                        </a:rPr>
                        <a:t> </a:t>
                      </a:r>
                      <a:r>
                        <a:rPr lang="en-US" sz="1600" dirty="0">
                          <a:effectLst/>
                        </a:rPr>
                        <a:t>then,</a:t>
                      </a:r>
                      <a:r>
                        <a:rPr lang="en-US" sz="1600" spc="-10" dirty="0">
                          <a:effectLst/>
                        </a:rPr>
                        <a:t> </a:t>
                      </a:r>
                      <a:r>
                        <a:rPr lang="en-US" sz="1600" dirty="0">
                          <a:effectLst/>
                        </a:rPr>
                        <a:t>finally.</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658972899"/>
                  </a:ext>
                </a:extLst>
              </a:tr>
            </a:tbl>
          </a:graphicData>
        </a:graphic>
      </p:graphicFrame>
    </p:spTree>
    <p:extLst>
      <p:ext uri="{BB962C8B-B14F-4D97-AF65-F5344CB8AC3E}">
        <p14:creationId xmlns:p14="http://schemas.microsoft.com/office/powerpoint/2010/main" val="785735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3FB2538E-0941-4D60-B594-9A0C3542F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
        <p:nvSpPr>
          <p:cNvPr id="4" name="TextBox 3">
            <a:extLst>
              <a:ext uri="{FF2B5EF4-FFF2-40B4-BE49-F238E27FC236}">
                <a16:creationId xmlns:a16="http://schemas.microsoft.com/office/drawing/2014/main" id="{8B749059-BA15-4D50-8971-F5A8D7F363B3}"/>
              </a:ext>
            </a:extLst>
          </p:cNvPr>
          <p:cNvSpPr txBox="1"/>
          <p:nvPr/>
        </p:nvSpPr>
        <p:spPr>
          <a:xfrm>
            <a:off x="2234311" y="698500"/>
            <a:ext cx="8471789" cy="584775"/>
          </a:xfrm>
          <a:prstGeom prst="rect">
            <a:avLst/>
          </a:prstGeom>
          <a:noFill/>
        </p:spPr>
        <p:txBody>
          <a:bodyPr wrap="square">
            <a:spAutoFit/>
          </a:bodyPr>
          <a:lstStyle/>
          <a:p>
            <a:r>
              <a:rPr lang="en-CA" sz="3200" b="1" dirty="0"/>
              <a:t>Literacy Learning for Grade 1, 2, and 3</a:t>
            </a:r>
          </a:p>
        </p:txBody>
      </p:sp>
      <p:sp>
        <p:nvSpPr>
          <p:cNvPr id="5" name="TextBox 4">
            <a:extLst>
              <a:ext uri="{FF2B5EF4-FFF2-40B4-BE49-F238E27FC236}">
                <a16:creationId xmlns:a16="http://schemas.microsoft.com/office/drawing/2014/main" id="{2664356A-5EE2-4A09-9732-830E3F494F8C}"/>
              </a:ext>
            </a:extLst>
          </p:cNvPr>
          <p:cNvSpPr txBox="1"/>
          <p:nvPr/>
        </p:nvSpPr>
        <p:spPr>
          <a:xfrm>
            <a:off x="187325" y="1752600"/>
            <a:ext cx="10417175" cy="4167423"/>
          </a:xfrm>
          <a:prstGeom prst="rect">
            <a:avLst/>
          </a:prstGeom>
          <a:solidFill>
            <a:schemeClr val="accent6">
              <a:lumMod val="40000"/>
              <a:lumOff val="60000"/>
            </a:schemeClr>
          </a:solidFill>
        </p:spPr>
        <p:txBody>
          <a:bodyPr wrap="square" rtlCol="0">
            <a:spAutoFit/>
          </a:bodyPr>
          <a:lstStyle/>
          <a:p>
            <a:pPr marL="76200">
              <a:spcBef>
                <a:spcPts val="905"/>
              </a:spcBef>
              <a:spcAft>
                <a:spcPts val="0"/>
              </a:spcAft>
            </a:pPr>
            <a:r>
              <a:rPr lang="en-US" sz="2800" b="1" dirty="0">
                <a:effectLst/>
                <a:latin typeface="Calibri" panose="020F0502020204030204" pitchFamily="34" charset="0"/>
                <a:ea typeface="Calibri" panose="020F0502020204030204" pitchFamily="34" charset="0"/>
              </a:rPr>
              <a:t>Week 2:</a:t>
            </a:r>
          </a:p>
          <a:p>
            <a:pPr marL="76200">
              <a:spcBef>
                <a:spcPts val="905"/>
              </a:spcBef>
              <a:spcAft>
                <a:spcPts val="0"/>
              </a:spcAft>
            </a:pPr>
            <a:endParaRPr lang="en-CA" sz="2800" b="1" dirty="0">
              <a:effectLst/>
              <a:latin typeface="Calibri" panose="020F0502020204030204" pitchFamily="34" charset="0"/>
              <a:ea typeface="Calibri" panose="020F0502020204030204" pitchFamily="34" charset="0"/>
            </a:endParaRPr>
          </a:p>
          <a:p>
            <a:pPr marL="76200">
              <a:spcBef>
                <a:spcPts val="110"/>
              </a:spcBef>
              <a:spcAft>
                <a:spcPts val="0"/>
              </a:spcAft>
            </a:pPr>
            <a:r>
              <a:rPr lang="en-US" sz="1800" u="sng" dirty="0">
                <a:effectLst/>
                <a:latin typeface="Calibri" panose="020F0502020204030204" pitchFamily="34" charset="0"/>
                <a:ea typeface="Calibri" panose="020F0502020204030204" pitchFamily="34" charset="0"/>
              </a:rPr>
              <a:t>How</a:t>
            </a:r>
            <a:r>
              <a:rPr lang="en-US" sz="1800" u="sng" spc="-10" dirty="0">
                <a:effectLst/>
                <a:latin typeface="Calibri" panose="020F0502020204030204" pitchFamily="34" charset="0"/>
                <a:ea typeface="Calibri" panose="020F0502020204030204" pitchFamily="34" charset="0"/>
              </a:rPr>
              <a:t> </a:t>
            </a:r>
            <a:r>
              <a:rPr lang="en-US" sz="1800" u="sng" dirty="0">
                <a:effectLst/>
                <a:latin typeface="Calibri" panose="020F0502020204030204" pitchFamily="34" charset="0"/>
                <a:ea typeface="Calibri" panose="020F0502020204030204" pitchFamily="34" charset="0"/>
              </a:rPr>
              <a:t>To</a:t>
            </a:r>
            <a:r>
              <a:rPr lang="en-US" sz="1800" u="sng" spc="-5" dirty="0">
                <a:effectLst/>
                <a:latin typeface="Calibri" panose="020F0502020204030204" pitchFamily="34" charset="0"/>
                <a:ea typeface="Calibri" panose="020F0502020204030204" pitchFamily="34" charset="0"/>
              </a:rPr>
              <a:t> </a:t>
            </a:r>
            <a:r>
              <a:rPr lang="en-US" sz="1800" u="sng" dirty="0">
                <a:effectLst/>
                <a:latin typeface="Calibri" panose="020F0502020204030204" pitchFamily="34" charset="0"/>
                <a:ea typeface="Calibri" panose="020F0502020204030204" pitchFamily="34" charset="0"/>
              </a:rPr>
              <a:t>Writing</a:t>
            </a:r>
            <a:endParaRPr lang="en-CA" sz="1800" dirty="0">
              <a:effectLst/>
              <a:latin typeface="Calibri" panose="020F0502020204030204" pitchFamily="34" charset="0"/>
              <a:ea typeface="Calibri" panose="020F0502020204030204" pitchFamily="34" charset="0"/>
            </a:endParaRPr>
          </a:p>
          <a:p>
            <a:pPr>
              <a:spcBef>
                <a:spcPts val="10"/>
              </a:spcBef>
            </a:pPr>
            <a:r>
              <a:rPr lang="en-US" sz="1800" dirty="0">
                <a:effectLst/>
                <a:latin typeface="Calibri" panose="020F0502020204030204" pitchFamily="34" charset="0"/>
                <a:ea typeface="Calibri" panose="020F0502020204030204" pitchFamily="34" charset="0"/>
              </a:rPr>
              <a:t> </a:t>
            </a:r>
            <a:endParaRPr lang="en-CA" sz="1800" dirty="0">
              <a:effectLst/>
              <a:latin typeface="Calibri" panose="020F0502020204030204" pitchFamily="34" charset="0"/>
              <a:ea typeface="Calibri" panose="020F0502020204030204" pitchFamily="34" charset="0"/>
            </a:endParaRPr>
          </a:p>
          <a:p>
            <a:pPr marL="75565" marR="55245">
              <a:lnSpc>
                <a:spcPct val="107000"/>
              </a:lnSpc>
              <a:spcBef>
                <a:spcPts val="280"/>
              </a:spcBef>
              <a:spcAft>
                <a:spcPts val="0"/>
              </a:spcAft>
            </a:pPr>
            <a:r>
              <a:rPr lang="en-US" sz="1800" dirty="0">
                <a:effectLst/>
                <a:latin typeface="Calibri" panose="020F0502020204030204" pitchFamily="34" charset="0"/>
                <a:ea typeface="Calibri" panose="020F0502020204030204" pitchFamily="34" charset="0"/>
              </a:rPr>
              <a:t>It is important to know how to write directions. Over this week you will practice how to writing. Think of something that you know how to do</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well. You will be teaching someone how to do that thing. It could be how to brush your teeth, shoot a hockey puck, ride a bike. What are you an</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expert at? Think about the steps you need to take to complete that task. Draw pictures and write the instructions. Give them to someone else to</a:t>
            </a:r>
            <a:r>
              <a:rPr lang="en-US" sz="1800" spc="-24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see if they can follow them. Sometimes it helps if you act it out while you write. Check out the video below to see what happens if your</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directions</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aren’t</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clear.</a:t>
            </a:r>
          </a:p>
          <a:p>
            <a:pPr marL="75565" marR="55245">
              <a:lnSpc>
                <a:spcPct val="107000"/>
              </a:lnSpc>
              <a:spcBef>
                <a:spcPts val="280"/>
              </a:spcBef>
              <a:spcAft>
                <a:spcPts val="0"/>
              </a:spcAft>
            </a:pPr>
            <a:endParaRPr lang="en-CA" sz="1800" dirty="0">
              <a:effectLst/>
              <a:latin typeface="Calibri" panose="020F0502020204030204" pitchFamily="34" charset="0"/>
              <a:ea typeface="Calibri" panose="020F0502020204030204" pitchFamily="34" charset="0"/>
            </a:endParaRPr>
          </a:p>
          <a:p>
            <a:pPr marL="75565">
              <a:spcBef>
                <a:spcPts val="800"/>
              </a:spcBef>
              <a:spcAft>
                <a:spcPts val="0"/>
              </a:spcAft>
            </a:pPr>
            <a:r>
              <a:rPr lang="en-US" sz="1800" u="sng" dirty="0">
                <a:solidFill>
                  <a:srgbClr val="0562C1"/>
                </a:solidFill>
                <a:effectLst/>
                <a:latin typeface="Calibri" panose="020F0502020204030204" pitchFamily="34" charset="0"/>
                <a:ea typeface="Calibri" panose="020F0502020204030204" pitchFamily="34" charset="0"/>
                <a:hlinkClick r:id="rId3"/>
              </a:rPr>
              <a:t>https://www.youtube.com/watch?v=Ct-lOOUqmyY</a:t>
            </a:r>
            <a:endParaRPr lang="en-CA"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57117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405D1B59-E868-45F9-8C0C-D99D975F48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
        <p:nvSpPr>
          <p:cNvPr id="4" name="TextBox 3">
            <a:extLst>
              <a:ext uri="{FF2B5EF4-FFF2-40B4-BE49-F238E27FC236}">
                <a16:creationId xmlns:a16="http://schemas.microsoft.com/office/drawing/2014/main" id="{1388686B-8063-4901-A589-BE5697D0FEF2}"/>
              </a:ext>
            </a:extLst>
          </p:cNvPr>
          <p:cNvSpPr txBox="1"/>
          <p:nvPr/>
        </p:nvSpPr>
        <p:spPr>
          <a:xfrm>
            <a:off x="2733403" y="984460"/>
            <a:ext cx="6946174" cy="523220"/>
          </a:xfrm>
          <a:prstGeom prst="rect">
            <a:avLst/>
          </a:prstGeom>
          <a:noFill/>
        </p:spPr>
        <p:txBody>
          <a:bodyPr wrap="square">
            <a:spAutoFit/>
          </a:bodyPr>
          <a:lstStyle/>
          <a:p>
            <a:r>
              <a:rPr lang="en-CA" sz="2800" b="1" dirty="0"/>
              <a:t>Math Learning for Grade 1, 2, and 3</a:t>
            </a:r>
          </a:p>
        </p:txBody>
      </p:sp>
      <p:graphicFrame>
        <p:nvGraphicFramePr>
          <p:cNvPr id="5" name="Table 4">
            <a:extLst>
              <a:ext uri="{FF2B5EF4-FFF2-40B4-BE49-F238E27FC236}">
                <a16:creationId xmlns:a16="http://schemas.microsoft.com/office/drawing/2014/main" id="{4BF51D8E-F933-4E0E-BD86-266B36334A4D}"/>
              </a:ext>
            </a:extLst>
          </p:cNvPr>
          <p:cNvGraphicFramePr>
            <a:graphicFrameLocks noGrp="1"/>
          </p:cNvGraphicFramePr>
          <p:nvPr>
            <p:extLst>
              <p:ext uri="{D42A27DB-BD31-4B8C-83A1-F6EECF244321}">
                <p14:modId xmlns:p14="http://schemas.microsoft.com/office/powerpoint/2010/main" val="4294223442"/>
              </p:ext>
            </p:extLst>
          </p:nvPr>
        </p:nvGraphicFramePr>
        <p:xfrm>
          <a:off x="1153705" y="1625600"/>
          <a:ext cx="9138920" cy="4910862"/>
        </p:xfrm>
        <a:graphic>
          <a:graphicData uri="http://schemas.openxmlformats.org/drawingml/2006/table">
            <a:tbl>
              <a:tblPr firstRow="1" firstCol="1" lastRow="1" lastCol="1" bandRow="1" bandCol="1">
                <a:tableStyleId>{5C22544A-7EE6-4342-B048-85BDC9FD1C3A}</a:tableStyleId>
              </a:tblPr>
              <a:tblGrid>
                <a:gridCol w="321310">
                  <a:extLst>
                    <a:ext uri="{9D8B030D-6E8A-4147-A177-3AD203B41FA5}">
                      <a16:colId xmlns:a16="http://schemas.microsoft.com/office/drawing/2014/main" val="860389439"/>
                    </a:ext>
                  </a:extLst>
                </a:gridCol>
                <a:gridCol w="1763395">
                  <a:extLst>
                    <a:ext uri="{9D8B030D-6E8A-4147-A177-3AD203B41FA5}">
                      <a16:colId xmlns:a16="http://schemas.microsoft.com/office/drawing/2014/main" val="2819453470"/>
                    </a:ext>
                  </a:extLst>
                </a:gridCol>
                <a:gridCol w="1763395">
                  <a:extLst>
                    <a:ext uri="{9D8B030D-6E8A-4147-A177-3AD203B41FA5}">
                      <a16:colId xmlns:a16="http://schemas.microsoft.com/office/drawing/2014/main" val="2292157271"/>
                    </a:ext>
                  </a:extLst>
                </a:gridCol>
                <a:gridCol w="1763395">
                  <a:extLst>
                    <a:ext uri="{9D8B030D-6E8A-4147-A177-3AD203B41FA5}">
                      <a16:colId xmlns:a16="http://schemas.microsoft.com/office/drawing/2014/main" val="3662415868"/>
                    </a:ext>
                  </a:extLst>
                </a:gridCol>
                <a:gridCol w="1763395">
                  <a:extLst>
                    <a:ext uri="{9D8B030D-6E8A-4147-A177-3AD203B41FA5}">
                      <a16:colId xmlns:a16="http://schemas.microsoft.com/office/drawing/2014/main" val="101118783"/>
                    </a:ext>
                  </a:extLst>
                </a:gridCol>
                <a:gridCol w="1764030">
                  <a:extLst>
                    <a:ext uri="{9D8B030D-6E8A-4147-A177-3AD203B41FA5}">
                      <a16:colId xmlns:a16="http://schemas.microsoft.com/office/drawing/2014/main" val="2598038130"/>
                    </a:ext>
                  </a:extLst>
                </a:gridCol>
              </a:tblGrid>
              <a:tr h="216942">
                <a:tc>
                  <a:txBody>
                    <a:bodyPr/>
                    <a:lstStyle/>
                    <a:p>
                      <a:r>
                        <a:rPr lang="en-CA" sz="1000" dirty="0">
                          <a:effectLst/>
                        </a:rPr>
                        <a:t> </a:t>
                      </a:r>
                      <a:endParaRPr lang="en-C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685">
                        <a:lnSpc>
                          <a:spcPts val="1320"/>
                        </a:lnSpc>
                        <a:spcBef>
                          <a:spcPts val="40"/>
                        </a:spcBef>
                        <a:spcAft>
                          <a:spcPts val="0"/>
                        </a:spcAft>
                      </a:pPr>
                      <a:r>
                        <a:rPr lang="en-CA" sz="1400" dirty="0">
                          <a:effectLst/>
                        </a:rPr>
                        <a:t>Activity</a:t>
                      </a:r>
                      <a:r>
                        <a:rPr lang="en-CA" sz="1400" spc="-5" dirty="0">
                          <a:effectLst/>
                        </a:rPr>
                        <a:t> </a:t>
                      </a:r>
                      <a:r>
                        <a:rPr lang="en-CA" sz="1400" dirty="0">
                          <a:effectLst/>
                        </a:rPr>
                        <a:t>#1</a:t>
                      </a:r>
                      <a:endParaRPr lang="en-CA"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2390" marR="68580" algn="ctr">
                        <a:lnSpc>
                          <a:spcPts val="1320"/>
                        </a:lnSpc>
                        <a:spcBef>
                          <a:spcPts val="40"/>
                        </a:spcBef>
                        <a:spcAft>
                          <a:spcPts val="0"/>
                        </a:spcAft>
                      </a:pPr>
                      <a:r>
                        <a:rPr lang="en-CA" sz="1400">
                          <a:effectLst/>
                        </a:rPr>
                        <a:t>Activity</a:t>
                      </a:r>
                      <a:r>
                        <a:rPr lang="en-CA" sz="1400" spc="-5">
                          <a:effectLst/>
                        </a:rPr>
                        <a:t> </a:t>
                      </a:r>
                      <a:r>
                        <a:rPr lang="en-CA" sz="1400">
                          <a:effectLst/>
                        </a:rPr>
                        <a:t>#2</a:t>
                      </a:r>
                      <a:endParaRPr lang="en-C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685">
                        <a:lnSpc>
                          <a:spcPts val="1320"/>
                        </a:lnSpc>
                        <a:spcBef>
                          <a:spcPts val="40"/>
                        </a:spcBef>
                        <a:spcAft>
                          <a:spcPts val="0"/>
                        </a:spcAft>
                      </a:pPr>
                      <a:r>
                        <a:rPr lang="en-CA" sz="1400">
                          <a:effectLst/>
                        </a:rPr>
                        <a:t>Activity</a:t>
                      </a:r>
                      <a:r>
                        <a:rPr lang="en-CA" sz="1400" spc="-5">
                          <a:effectLst/>
                        </a:rPr>
                        <a:t> </a:t>
                      </a:r>
                      <a:r>
                        <a:rPr lang="en-CA" sz="1400">
                          <a:effectLst/>
                        </a:rPr>
                        <a:t>#3</a:t>
                      </a:r>
                      <a:endParaRPr lang="en-C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685">
                        <a:lnSpc>
                          <a:spcPts val="1320"/>
                        </a:lnSpc>
                        <a:spcBef>
                          <a:spcPts val="40"/>
                        </a:spcBef>
                        <a:spcAft>
                          <a:spcPts val="0"/>
                        </a:spcAft>
                      </a:pPr>
                      <a:r>
                        <a:rPr lang="en-CA" sz="1400">
                          <a:effectLst/>
                        </a:rPr>
                        <a:t>Activity</a:t>
                      </a:r>
                      <a:r>
                        <a:rPr lang="en-CA" sz="1400" spc="-5">
                          <a:effectLst/>
                        </a:rPr>
                        <a:t> </a:t>
                      </a:r>
                      <a:r>
                        <a:rPr lang="en-CA" sz="1400">
                          <a:effectLst/>
                        </a:rPr>
                        <a:t>#4</a:t>
                      </a:r>
                      <a:endParaRPr lang="en-C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685">
                        <a:lnSpc>
                          <a:spcPts val="1320"/>
                        </a:lnSpc>
                        <a:spcBef>
                          <a:spcPts val="40"/>
                        </a:spcBef>
                        <a:spcAft>
                          <a:spcPts val="0"/>
                        </a:spcAft>
                      </a:pPr>
                      <a:r>
                        <a:rPr lang="en-CA" sz="1400">
                          <a:effectLst/>
                        </a:rPr>
                        <a:t>Activity</a:t>
                      </a:r>
                      <a:r>
                        <a:rPr lang="en-CA" sz="1400" spc="-5">
                          <a:effectLst/>
                        </a:rPr>
                        <a:t> </a:t>
                      </a:r>
                      <a:r>
                        <a:rPr lang="en-CA" sz="1400">
                          <a:effectLst/>
                        </a:rPr>
                        <a:t>#5</a:t>
                      </a:r>
                      <a:endParaRPr lang="en-C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768844622"/>
                  </a:ext>
                </a:extLst>
              </a:tr>
              <a:tr h="1980707">
                <a:tc>
                  <a:txBody>
                    <a:bodyPr/>
                    <a:lstStyle/>
                    <a:p>
                      <a:pPr marL="590550" marR="590550" algn="ctr">
                        <a:spcBef>
                          <a:spcPts val="570"/>
                        </a:spcBef>
                        <a:spcAft>
                          <a:spcPts val="0"/>
                        </a:spcAft>
                      </a:pPr>
                      <a:r>
                        <a:rPr lang="en-CA" sz="1600">
                          <a:effectLst/>
                        </a:rPr>
                        <a:t>Week</a:t>
                      </a:r>
                      <a:r>
                        <a:rPr lang="en-CA" sz="1600" spc="-5">
                          <a:effectLst/>
                        </a:rPr>
                        <a:t> </a:t>
                      </a:r>
                      <a:r>
                        <a:rPr lang="en-CA" sz="1600">
                          <a:effectLst/>
                        </a:rPr>
                        <a:t>1</a:t>
                      </a:r>
                      <a:endParaRPr lang="en-CA"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vert270"/>
                </a:tc>
                <a:tc>
                  <a:txBody>
                    <a:bodyPr/>
                    <a:lstStyle/>
                    <a:p>
                      <a:r>
                        <a:rPr lang="en-CA" sz="1400" dirty="0">
                          <a:effectLst/>
                        </a:rPr>
                        <a:t> </a:t>
                      </a:r>
                    </a:p>
                    <a:p>
                      <a:pPr>
                        <a:spcBef>
                          <a:spcPts val="45"/>
                        </a:spcBef>
                      </a:pPr>
                      <a:r>
                        <a:rPr lang="en-CA" sz="1400" dirty="0">
                          <a:effectLst/>
                        </a:rPr>
                        <a:t> </a:t>
                      </a:r>
                    </a:p>
                    <a:p>
                      <a:pPr marL="71120" marR="64135" indent="-1270" algn="ctr">
                        <a:spcAft>
                          <a:spcPts val="0"/>
                        </a:spcAft>
                      </a:pPr>
                      <a:r>
                        <a:rPr lang="en-CA" sz="1400" dirty="0">
                          <a:effectLst/>
                        </a:rPr>
                        <a:t>Assemble an </a:t>
                      </a:r>
                      <a:r>
                        <a:rPr lang="en-CA" sz="1400" u="sng" dirty="0">
                          <a:effectLst/>
                          <a:highlight>
                            <a:srgbClr val="FFFF00"/>
                          </a:highlight>
                          <a:hlinkClick r:id="rId3"/>
                        </a:rPr>
                        <a:t>online</a:t>
                      </a:r>
                      <a:r>
                        <a:rPr lang="en-CA" sz="1400" u="none" strike="noStrike" dirty="0">
                          <a:effectLst/>
                          <a:highlight>
                            <a:srgbClr val="FFFF00"/>
                          </a:highlight>
                          <a:hlinkClick r:id="rId3"/>
                        </a:rPr>
                        <a:t> </a:t>
                      </a:r>
                      <a:r>
                        <a:rPr lang="en-CA" sz="1400" dirty="0">
                          <a:effectLst/>
                        </a:rPr>
                        <a:t>or</a:t>
                      </a:r>
                      <a:r>
                        <a:rPr lang="en-CA" sz="1400" spc="5" dirty="0">
                          <a:effectLst/>
                        </a:rPr>
                        <a:t> </a:t>
                      </a:r>
                      <a:r>
                        <a:rPr lang="en-CA" sz="1400" dirty="0">
                          <a:effectLst/>
                        </a:rPr>
                        <a:t>physical</a:t>
                      </a:r>
                      <a:r>
                        <a:rPr lang="en-CA" sz="1400" spc="-30" dirty="0">
                          <a:effectLst/>
                        </a:rPr>
                        <a:t> </a:t>
                      </a:r>
                      <a:r>
                        <a:rPr lang="en-CA" sz="1400" dirty="0">
                          <a:effectLst/>
                        </a:rPr>
                        <a:t>puzzle</a:t>
                      </a:r>
                      <a:r>
                        <a:rPr lang="en-CA" sz="1400" spc="-25" dirty="0">
                          <a:effectLst/>
                        </a:rPr>
                        <a:t> </a:t>
                      </a:r>
                      <a:r>
                        <a:rPr lang="en-CA" sz="1400" dirty="0">
                          <a:effectLst/>
                        </a:rPr>
                        <a:t>to</a:t>
                      </a:r>
                      <a:r>
                        <a:rPr lang="en-CA" sz="1400" spc="-30" dirty="0">
                          <a:effectLst/>
                        </a:rPr>
                        <a:t> </a:t>
                      </a:r>
                      <a:r>
                        <a:rPr lang="en-CA" sz="1400" dirty="0">
                          <a:effectLst/>
                        </a:rPr>
                        <a:t>practice</a:t>
                      </a:r>
                      <a:r>
                        <a:rPr lang="en-CA" sz="1400" spc="-285" dirty="0">
                          <a:effectLst/>
                        </a:rPr>
                        <a:t> </a:t>
                      </a:r>
                      <a:r>
                        <a:rPr lang="en-CA" sz="1400" dirty="0">
                          <a:effectLst/>
                        </a:rPr>
                        <a:t>spatial reasoning (piece</a:t>
                      </a:r>
                      <a:r>
                        <a:rPr lang="en-CA" sz="1400" spc="5" dirty="0">
                          <a:effectLst/>
                        </a:rPr>
                        <a:t> </a:t>
                      </a:r>
                      <a:r>
                        <a:rPr lang="en-CA" sz="1400" dirty="0">
                          <a:effectLst/>
                        </a:rPr>
                        <a:t>count varies according to</a:t>
                      </a:r>
                      <a:r>
                        <a:rPr lang="en-CA" sz="1400" spc="5" dirty="0">
                          <a:effectLst/>
                        </a:rPr>
                        <a:t> </a:t>
                      </a:r>
                      <a:r>
                        <a:rPr lang="en-CA" sz="1400" dirty="0">
                          <a:effectLst/>
                        </a:rPr>
                        <a:t>age</a:t>
                      </a:r>
                      <a:r>
                        <a:rPr lang="en-CA" sz="1400" spc="-10" dirty="0">
                          <a:effectLst/>
                        </a:rPr>
                        <a:t> </a:t>
                      </a:r>
                      <a:r>
                        <a:rPr lang="en-CA" sz="1400" dirty="0">
                          <a:effectLst/>
                        </a:rPr>
                        <a:t>level).</a:t>
                      </a:r>
                      <a:endParaRPr lang="en-CA"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1">
                        <a:lumMod val="60000"/>
                        <a:lumOff val="40000"/>
                      </a:schemeClr>
                    </a:solidFill>
                  </a:tcPr>
                </a:tc>
                <a:tc>
                  <a:txBody>
                    <a:bodyPr/>
                    <a:lstStyle/>
                    <a:p>
                      <a:r>
                        <a:rPr lang="en-CA" sz="1400" dirty="0">
                          <a:effectLst/>
                        </a:rPr>
                        <a:t> </a:t>
                      </a:r>
                    </a:p>
                    <a:p>
                      <a:r>
                        <a:rPr lang="en-CA" sz="1400" dirty="0">
                          <a:effectLst/>
                        </a:rPr>
                        <a:t> </a:t>
                      </a:r>
                    </a:p>
                    <a:p>
                      <a:pPr marL="74930" marR="68580" algn="ctr">
                        <a:spcBef>
                          <a:spcPts val="915"/>
                        </a:spcBef>
                        <a:spcAft>
                          <a:spcPts val="0"/>
                        </a:spcAft>
                      </a:pPr>
                      <a:r>
                        <a:rPr lang="en-CA" sz="1400" dirty="0">
                          <a:effectLst/>
                        </a:rPr>
                        <a:t>Play</a:t>
                      </a:r>
                      <a:r>
                        <a:rPr lang="en-CA" sz="1400" spc="-20" dirty="0">
                          <a:effectLst/>
                        </a:rPr>
                        <a:t> </a:t>
                      </a:r>
                      <a:r>
                        <a:rPr lang="en-CA" sz="1400" dirty="0">
                          <a:effectLst/>
                        </a:rPr>
                        <a:t>a</a:t>
                      </a:r>
                      <a:r>
                        <a:rPr lang="en-CA" sz="1400" spc="-25" dirty="0">
                          <a:effectLst/>
                        </a:rPr>
                        <a:t> </a:t>
                      </a:r>
                      <a:r>
                        <a:rPr lang="en-CA" sz="1400" dirty="0">
                          <a:effectLst/>
                        </a:rPr>
                        <a:t>card</a:t>
                      </a:r>
                      <a:r>
                        <a:rPr lang="en-CA" sz="1400" spc="-15" dirty="0">
                          <a:effectLst/>
                        </a:rPr>
                        <a:t> </a:t>
                      </a:r>
                      <a:r>
                        <a:rPr lang="en-CA" sz="1400" dirty="0">
                          <a:effectLst/>
                        </a:rPr>
                        <a:t>or</a:t>
                      </a:r>
                      <a:r>
                        <a:rPr lang="en-CA" sz="1400" spc="-15" dirty="0">
                          <a:effectLst/>
                        </a:rPr>
                        <a:t> </a:t>
                      </a:r>
                      <a:r>
                        <a:rPr lang="en-CA" sz="1400" dirty="0">
                          <a:effectLst/>
                        </a:rPr>
                        <a:t>board</a:t>
                      </a:r>
                      <a:r>
                        <a:rPr lang="en-CA" sz="1400" spc="-20" dirty="0">
                          <a:effectLst/>
                        </a:rPr>
                        <a:t> </a:t>
                      </a:r>
                      <a:r>
                        <a:rPr lang="en-CA" sz="1400" dirty="0">
                          <a:effectLst/>
                        </a:rPr>
                        <a:t>game</a:t>
                      </a:r>
                      <a:r>
                        <a:rPr lang="en-CA" sz="1400" spc="-285" dirty="0">
                          <a:effectLst/>
                        </a:rPr>
                        <a:t> </a:t>
                      </a:r>
                      <a:r>
                        <a:rPr lang="en-CA" sz="1400" dirty="0">
                          <a:effectLst/>
                        </a:rPr>
                        <a:t>to</a:t>
                      </a:r>
                      <a:r>
                        <a:rPr lang="en-CA" sz="1400" spc="-10" dirty="0">
                          <a:effectLst/>
                        </a:rPr>
                        <a:t> </a:t>
                      </a:r>
                      <a:r>
                        <a:rPr lang="en-CA" sz="1400" dirty="0">
                          <a:effectLst/>
                        </a:rPr>
                        <a:t>practice</a:t>
                      </a:r>
                      <a:r>
                        <a:rPr lang="en-CA" sz="1400" spc="-10" dirty="0">
                          <a:effectLst/>
                        </a:rPr>
                        <a:t> </a:t>
                      </a:r>
                      <a:r>
                        <a:rPr lang="en-CA" sz="1400" dirty="0">
                          <a:effectLst/>
                        </a:rPr>
                        <a:t>number</a:t>
                      </a:r>
                      <a:r>
                        <a:rPr lang="en-CA" sz="1400" spc="-10" dirty="0">
                          <a:effectLst/>
                        </a:rPr>
                        <a:t> </a:t>
                      </a:r>
                      <a:r>
                        <a:rPr lang="en-CA" sz="1400" dirty="0">
                          <a:effectLst/>
                        </a:rPr>
                        <a:t>sense.</a:t>
                      </a:r>
                    </a:p>
                    <a:p>
                      <a:pPr marL="135255" marR="130175" indent="1905" algn="ctr">
                        <a:spcAft>
                          <a:spcPts val="0"/>
                        </a:spcAft>
                      </a:pPr>
                      <a:r>
                        <a:rPr lang="en-CA" sz="1400" dirty="0">
                          <a:effectLst/>
                        </a:rPr>
                        <a:t>Some good options</a:t>
                      </a:r>
                      <a:r>
                        <a:rPr lang="en-CA" sz="1400" spc="5" dirty="0">
                          <a:effectLst/>
                        </a:rPr>
                        <a:t> </a:t>
                      </a:r>
                      <a:r>
                        <a:rPr lang="en-CA" sz="1400" dirty="0">
                          <a:effectLst/>
                        </a:rPr>
                        <a:t>include</a:t>
                      </a:r>
                      <a:r>
                        <a:rPr lang="en-CA" sz="1400" spc="-25" dirty="0">
                          <a:effectLst/>
                        </a:rPr>
                        <a:t> </a:t>
                      </a:r>
                      <a:r>
                        <a:rPr lang="en-CA" sz="1400" dirty="0">
                          <a:effectLst/>
                        </a:rPr>
                        <a:t>War</a:t>
                      </a:r>
                      <a:r>
                        <a:rPr lang="en-CA" sz="1400" spc="-20" dirty="0">
                          <a:effectLst/>
                        </a:rPr>
                        <a:t> </a:t>
                      </a:r>
                      <a:r>
                        <a:rPr lang="en-CA" sz="1400" dirty="0">
                          <a:effectLst/>
                        </a:rPr>
                        <a:t>or</a:t>
                      </a:r>
                      <a:r>
                        <a:rPr lang="en-CA" sz="1400" spc="-25" dirty="0">
                          <a:effectLst/>
                        </a:rPr>
                        <a:t> </a:t>
                      </a:r>
                      <a:r>
                        <a:rPr lang="en-CA" sz="1400" dirty="0">
                          <a:effectLst/>
                        </a:rPr>
                        <a:t>Go</a:t>
                      </a:r>
                      <a:r>
                        <a:rPr lang="en-CA" sz="1400" spc="-10" dirty="0">
                          <a:effectLst/>
                        </a:rPr>
                        <a:t> </a:t>
                      </a:r>
                      <a:r>
                        <a:rPr lang="en-CA" sz="1400" dirty="0">
                          <a:effectLst/>
                        </a:rPr>
                        <a:t>Fish!</a:t>
                      </a:r>
                      <a:endParaRPr lang="en-CA"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1">
                        <a:lumMod val="60000"/>
                        <a:lumOff val="40000"/>
                      </a:schemeClr>
                    </a:solidFill>
                  </a:tcPr>
                </a:tc>
                <a:tc>
                  <a:txBody>
                    <a:bodyPr/>
                    <a:lstStyle/>
                    <a:p>
                      <a:r>
                        <a:rPr lang="en-CA" sz="1400" dirty="0">
                          <a:effectLst/>
                        </a:rPr>
                        <a:t> </a:t>
                      </a:r>
                    </a:p>
                    <a:p>
                      <a:r>
                        <a:rPr lang="en-CA" sz="1400" dirty="0">
                          <a:effectLst/>
                        </a:rPr>
                        <a:t> </a:t>
                      </a:r>
                    </a:p>
                    <a:p>
                      <a:pPr>
                        <a:spcBef>
                          <a:spcPts val="45"/>
                        </a:spcBef>
                      </a:pPr>
                      <a:r>
                        <a:rPr lang="en-CA" sz="1400" dirty="0">
                          <a:effectLst/>
                        </a:rPr>
                        <a:t> </a:t>
                      </a:r>
                    </a:p>
                    <a:p>
                      <a:pPr marL="74930" marR="67310" algn="ctr">
                        <a:spcAft>
                          <a:spcPts val="0"/>
                        </a:spcAft>
                      </a:pPr>
                      <a:r>
                        <a:rPr lang="en-CA" sz="1400" dirty="0">
                          <a:effectLst/>
                        </a:rPr>
                        <a:t>Practice sequencing by</a:t>
                      </a:r>
                      <a:r>
                        <a:rPr lang="en-CA" sz="1400" spc="5" dirty="0">
                          <a:effectLst/>
                        </a:rPr>
                        <a:t> </a:t>
                      </a:r>
                      <a:r>
                        <a:rPr lang="en-CA" sz="1400" dirty="0">
                          <a:effectLst/>
                        </a:rPr>
                        <a:t>connecting the dots </a:t>
                      </a:r>
                      <a:r>
                        <a:rPr lang="en-CA" sz="1400" u="sng" dirty="0">
                          <a:effectLst/>
                          <a:highlight>
                            <a:srgbClr val="FFFF00"/>
                          </a:highlight>
                          <a:hlinkClick r:id="rId4"/>
                        </a:rPr>
                        <a:t>online</a:t>
                      </a:r>
                      <a:r>
                        <a:rPr lang="en-CA" sz="1400" spc="-290" dirty="0">
                          <a:effectLst/>
                          <a:highlight>
                            <a:srgbClr val="FFFF00"/>
                          </a:highlight>
                        </a:rPr>
                        <a:t> </a:t>
                      </a:r>
                      <a:r>
                        <a:rPr lang="en-CA" sz="1400" dirty="0">
                          <a:effectLst/>
                        </a:rPr>
                        <a:t>or</a:t>
                      </a:r>
                      <a:r>
                        <a:rPr lang="en-CA" sz="1400" spc="-5" dirty="0">
                          <a:effectLst/>
                        </a:rPr>
                        <a:t> </a:t>
                      </a:r>
                      <a:r>
                        <a:rPr lang="en-CA" sz="1400" dirty="0">
                          <a:effectLst/>
                        </a:rPr>
                        <a:t>on</a:t>
                      </a:r>
                      <a:r>
                        <a:rPr lang="en-CA" sz="1400" spc="-5" dirty="0">
                          <a:effectLst/>
                        </a:rPr>
                        <a:t> </a:t>
                      </a:r>
                      <a:r>
                        <a:rPr lang="en-CA" sz="1400" u="sng" dirty="0">
                          <a:effectLst/>
                          <a:highlight>
                            <a:srgbClr val="FFFF00"/>
                          </a:highlight>
                          <a:hlinkClick r:id="rId5"/>
                        </a:rPr>
                        <a:t>printable sheets</a:t>
                      </a:r>
                      <a:r>
                        <a:rPr lang="en-CA" sz="1400" u="none" strike="noStrike" dirty="0">
                          <a:effectLst/>
                          <a:highlight>
                            <a:srgbClr val="FFFF00"/>
                          </a:highlight>
                          <a:hlinkClick r:id="rId5"/>
                        </a:rPr>
                        <a:t>.</a:t>
                      </a:r>
                      <a:endParaRPr lang="en-CA" sz="14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1">
                        <a:lumMod val="60000"/>
                        <a:lumOff val="40000"/>
                      </a:schemeClr>
                    </a:solidFill>
                  </a:tcPr>
                </a:tc>
                <a:tc>
                  <a:txBody>
                    <a:bodyPr/>
                    <a:lstStyle/>
                    <a:p>
                      <a:pPr>
                        <a:spcBef>
                          <a:spcPts val="45"/>
                        </a:spcBef>
                      </a:pPr>
                      <a:r>
                        <a:rPr lang="en-CA" sz="1400" dirty="0">
                          <a:effectLst/>
                        </a:rPr>
                        <a:t> </a:t>
                      </a:r>
                    </a:p>
                    <a:p>
                      <a:pPr marL="102235" marR="96520" indent="635" algn="ctr">
                        <a:spcAft>
                          <a:spcPts val="0"/>
                        </a:spcAft>
                      </a:pPr>
                      <a:r>
                        <a:rPr lang="en-CA" sz="1400" dirty="0">
                          <a:effectLst/>
                        </a:rPr>
                        <a:t>Organize or sort all your</a:t>
                      </a:r>
                      <a:r>
                        <a:rPr lang="en-CA" sz="1400" spc="5" dirty="0">
                          <a:effectLst/>
                        </a:rPr>
                        <a:t> </a:t>
                      </a:r>
                      <a:r>
                        <a:rPr lang="en-CA" sz="1400" dirty="0">
                          <a:effectLst/>
                        </a:rPr>
                        <a:t>toys</a:t>
                      </a:r>
                      <a:r>
                        <a:rPr lang="en-CA" sz="1400" spc="-25" dirty="0">
                          <a:effectLst/>
                        </a:rPr>
                        <a:t> </a:t>
                      </a:r>
                      <a:r>
                        <a:rPr lang="en-CA" sz="1400" dirty="0">
                          <a:effectLst/>
                        </a:rPr>
                        <a:t>according</a:t>
                      </a:r>
                      <a:r>
                        <a:rPr lang="en-CA" sz="1400" spc="-20" dirty="0">
                          <a:effectLst/>
                        </a:rPr>
                        <a:t> </a:t>
                      </a:r>
                      <a:r>
                        <a:rPr lang="en-CA" sz="1400" dirty="0">
                          <a:effectLst/>
                        </a:rPr>
                        <a:t>to</a:t>
                      </a:r>
                      <a:r>
                        <a:rPr lang="en-CA" sz="1400" spc="-20" dirty="0">
                          <a:effectLst/>
                        </a:rPr>
                        <a:t> </a:t>
                      </a:r>
                      <a:r>
                        <a:rPr lang="en-CA" sz="1400" dirty="0">
                          <a:effectLst/>
                        </a:rPr>
                        <a:t>a</a:t>
                      </a:r>
                      <a:r>
                        <a:rPr lang="en-CA" sz="1400" spc="-25" dirty="0">
                          <a:effectLst/>
                        </a:rPr>
                        <a:t> </a:t>
                      </a:r>
                      <a:r>
                        <a:rPr lang="en-CA" sz="1400" dirty="0">
                          <a:effectLst/>
                        </a:rPr>
                        <a:t>single</a:t>
                      </a:r>
                      <a:r>
                        <a:rPr lang="en-CA" sz="1400" spc="-285" dirty="0">
                          <a:effectLst/>
                        </a:rPr>
                        <a:t> </a:t>
                      </a:r>
                      <a:r>
                        <a:rPr lang="en-CA" sz="1400" dirty="0">
                          <a:effectLst/>
                        </a:rPr>
                        <a:t>attribute.</a:t>
                      </a:r>
                    </a:p>
                    <a:p>
                      <a:pPr marL="74930" marR="68580" algn="ctr">
                        <a:spcAft>
                          <a:spcPts val="0"/>
                        </a:spcAft>
                      </a:pPr>
                      <a:r>
                        <a:rPr lang="en-CA" sz="1400" dirty="0">
                          <a:effectLst/>
                        </a:rPr>
                        <a:t>OR</a:t>
                      </a:r>
                    </a:p>
                    <a:p>
                      <a:pPr marL="137160" marR="130175" algn="ctr">
                        <a:spcAft>
                          <a:spcPts val="0"/>
                        </a:spcAft>
                      </a:pPr>
                      <a:r>
                        <a:rPr lang="en-CA" sz="1400" dirty="0">
                          <a:effectLst/>
                        </a:rPr>
                        <a:t>Help</a:t>
                      </a:r>
                      <a:r>
                        <a:rPr lang="en-CA" sz="1400" spc="-25" dirty="0">
                          <a:effectLst/>
                        </a:rPr>
                        <a:t> </a:t>
                      </a:r>
                      <a:r>
                        <a:rPr lang="en-CA" sz="1400" dirty="0">
                          <a:effectLst/>
                        </a:rPr>
                        <a:t>a</a:t>
                      </a:r>
                      <a:r>
                        <a:rPr lang="en-CA" sz="1400" spc="-20" dirty="0">
                          <a:effectLst/>
                        </a:rPr>
                        <a:t> </a:t>
                      </a:r>
                      <a:r>
                        <a:rPr lang="en-CA" sz="1400" dirty="0">
                          <a:effectLst/>
                        </a:rPr>
                        <a:t>parent</a:t>
                      </a:r>
                      <a:r>
                        <a:rPr lang="en-CA" sz="1400" spc="-20" dirty="0">
                          <a:effectLst/>
                        </a:rPr>
                        <a:t> </a:t>
                      </a:r>
                      <a:r>
                        <a:rPr lang="en-CA" sz="1400" dirty="0">
                          <a:effectLst/>
                        </a:rPr>
                        <a:t>organize</a:t>
                      </a:r>
                      <a:r>
                        <a:rPr lang="en-CA" sz="1400" spc="-25" dirty="0">
                          <a:effectLst/>
                        </a:rPr>
                        <a:t> </a:t>
                      </a:r>
                      <a:r>
                        <a:rPr lang="en-CA" sz="1400" dirty="0">
                          <a:effectLst/>
                        </a:rPr>
                        <a:t>a</a:t>
                      </a:r>
                      <a:r>
                        <a:rPr lang="en-CA" sz="1400" spc="-285" dirty="0">
                          <a:effectLst/>
                        </a:rPr>
                        <a:t> </a:t>
                      </a:r>
                      <a:r>
                        <a:rPr lang="en-CA" sz="1400" dirty="0">
                          <a:effectLst/>
                        </a:rPr>
                        <a:t>room, drawer, or</a:t>
                      </a:r>
                      <a:r>
                        <a:rPr lang="en-CA" sz="1400" spc="5" dirty="0">
                          <a:effectLst/>
                        </a:rPr>
                        <a:t> </a:t>
                      </a:r>
                      <a:r>
                        <a:rPr lang="en-CA" sz="1400" dirty="0">
                          <a:effectLst/>
                        </a:rPr>
                        <a:t>cupboard.</a:t>
                      </a:r>
                      <a:endParaRPr lang="en-CA"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1">
                        <a:lumMod val="60000"/>
                        <a:lumOff val="40000"/>
                      </a:schemeClr>
                    </a:solidFill>
                  </a:tcPr>
                </a:tc>
                <a:tc>
                  <a:txBody>
                    <a:bodyPr/>
                    <a:lstStyle/>
                    <a:p>
                      <a:pPr marL="73660" marR="65405" indent="-635" algn="ctr">
                        <a:spcBef>
                          <a:spcPts val="1145"/>
                        </a:spcBef>
                        <a:spcAft>
                          <a:spcPts val="0"/>
                        </a:spcAft>
                      </a:pPr>
                      <a:r>
                        <a:rPr lang="en-CA" sz="1400" b="0" dirty="0">
                          <a:solidFill>
                            <a:schemeClr val="tx1"/>
                          </a:solidFill>
                          <a:effectLst/>
                        </a:rPr>
                        <a:t>Design and draw a</a:t>
                      </a:r>
                      <a:r>
                        <a:rPr lang="en-CA" sz="1400" b="0" spc="5" dirty="0">
                          <a:solidFill>
                            <a:schemeClr val="tx1"/>
                          </a:solidFill>
                          <a:effectLst/>
                        </a:rPr>
                        <a:t> </a:t>
                      </a:r>
                      <a:r>
                        <a:rPr lang="en-CA" sz="1400" b="0" dirty="0">
                          <a:solidFill>
                            <a:schemeClr val="tx1"/>
                          </a:solidFill>
                          <a:effectLst/>
                        </a:rPr>
                        <a:t>building using a rectangle,</a:t>
                      </a:r>
                      <a:r>
                        <a:rPr lang="en-CA" sz="1400" b="0" spc="-290" dirty="0">
                          <a:solidFill>
                            <a:schemeClr val="tx1"/>
                          </a:solidFill>
                          <a:effectLst/>
                        </a:rPr>
                        <a:t> </a:t>
                      </a:r>
                      <a:r>
                        <a:rPr lang="en-CA" sz="1400" b="0" dirty="0">
                          <a:solidFill>
                            <a:schemeClr val="tx1"/>
                          </a:solidFill>
                          <a:effectLst/>
                        </a:rPr>
                        <a:t>triangle,</a:t>
                      </a:r>
                      <a:r>
                        <a:rPr lang="en-CA" sz="1400" b="0" spc="20" dirty="0">
                          <a:solidFill>
                            <a:schemeClr val="tx1"/>
                          </a:solidFill>
                          <a:effectLst/>
                        </a:rPr>
                        <a:t> </a:t>
                      </a:r>
                      <a:r>
                        <a:rPr lang="en-CA" sz="1400" b="0" dirty="0">
                          <a:solidFill>
                            <a:schemeClr val="tx1"/>
                          </a:solidFill>
                          <a:effectLst/>
                        </a:rPr>
                        <a:t>square,</a:t>
                      </a:r>
                      <a:r>
                        <a:rPr lang="en-CA" sz="1400" b="0" spc="30" dirty="0">
                          <a:solidFill>
                            <a:schemeClr val="tx1"/>
                          </a:solidFill>
                          <a:effectLst/>
                        </a:rPr>
                        <a:t> </a:t>
                      </a:r>
                      <a:r>
                        <a:rPr lang="en-CA" sz="1400" b="0" dirty="0">
                          <a:solidFill>
                            <a:schemeClr val="tx1"/>
                          </a:solidFill>
                          <a:effectLst/>
                        </a:rPr>
                        <a:t>and</a:t>
                      </a:r>
                      <a:r>
                        <a:rPr lang="en-CA" sz="1400" b="0" spc="5" dirty="0">
                          <a:solidFill>
                            <a:schemeClr val="tx1"/>
                          </a:solidFill>
                          <a:effectLst/>
                        </a:rPr>
                        <a:t> </a:t>
                      </a:r>
                      <a:r>
                        <a:rPr lang="en-CA" sz="1400" b="0" dirty="0">
                          <a:solidFill>
                            <a:schemeClr val="tx1"/>
                          </a:solidFill>
                          <a:effectLst/>
                        </a:rPr>
                        <a:t>circle.</a:t>
                      </a:r>
                    </a:p>
                    <a:p>
                      <a:pPr marL="763270" marR="756920" algn="ctr">
                        <a:spcAft>
                          <a:spcPts val="0"/>
                        </a:spcAft>
                      </a:pPr>
                      <a:r>
                        <a:rPr lang="en-CA" sz="1400" b="0" dirty="0">
                          <a:solidFill>
                            <a:schemeClr val="tx1"/>
                          </a:solidFill>
                          <a:effectLst/>
                        </a:rPr>
                        <a:t>Or</a:t>
                      </a:r>
                    </a:p>
                    <a:p>
                      <a:pPr marL="75565" marR="68580" indent="635" algn="ctr">
                        <a:spcAft>
                          <a:spcPts val="0"/>
                        </a:spcAft>
                      </a:pPr>
                      <a:r>
                        <a:rPr lang="en-CA" sz="1400" b="0" dirty="0">
                          <a:solidFill>
                            <a:schemeClr val="tx1"/>
                          </a:solidFill>
                          <a:effectLst/>
                        </a:rPr>
                        <a:t>Go on a walk and find a</a:t>
                      </a:r>
                      <a:r>
                        <a:rPr lang="en-CA" sz="1400" b="0" spc="5" dirty="0">
                          <a:solidFill>
                            <a:schemeClr val="tx1"/>
                          </a:solidFill>
                          <a:effectLst/>
                        </a:rPr>
                        <a:t> </a:t>
                      </a:r>
                      <a:r>
                        <a:rPr lang="en-CA" sz="1400" b="0" dirty="0">
                          <a:solidFill>
                            <a:schemeClr val="tx1"/>
                          </a:solidFill>
                          <a:effectLst/>
                        </a:rPr>
                        <a:t>rectangle, triangle, square,</a:t>
                      </a:r>
                      <a:r>
                        <a:rPr lang="en-CA" sz="1400" b="0" spc="-290" dirty="0">
                          <a:solidFill>
                            <a:schemeClr val="tx1"/>
                          </a:solidFill>
                          <a:effectLst/>
                        </a:rPr>
                        <a:t> </a:t>
                      </a:r>
                      <a:r>
                        <a:rPr lang="en-CA" sz="1400" b="0" dirty="0">
                          <a:solidFill>
                            <a:schemeClr val="tx1"/>
                          </a:solidFill>
                          <a:effectLst/>
                        </a:rPr>
                        <a:t>and</a:t>
                      </a:r>
                      <a:r>
                        <a:rPr lang="en-CA" sz="1400" b="0" spc="-5" dirty="0">
                          <a:solidFill>
                            <a:schemeClr val="tx1"/>
                          </a:solidFill>
                          <a:effectLst/>
                        </a:rPr>
                        <a:t> </a:t>
                      </a:r>
                      <a:r>
                        <a:rPr lang="en-CA" sz="1400" b="0" dirty="0">
                          <a:solidFill>
                            <a:schemeClr val="tx1"/>
                          </a:solidFill>
                          <a:effectLst/>
                        </a:rPr>
                        <a:t>circle outside.</a:t>
                      </a:r>
                      <a:endParaRPr lang="en-CA"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1">
                        <a:lumMod val="60000"/>
                        <a:lumOff val="40000"/>
                      </a:schemeClr>
                    </a:solidFill>
                  </a:tcPr>
                </a:tc>
                <a:extLst>
                  <a:ext uri="{0D108BD9-81ED-4DB2-BD59-A6C34878D82A}">
                    <a16:rowId xmlns:a16="http://schemas.microsoft.com/office/drawing/2014/main" val="3946483960"/>
                  </a:ext>
                </a:extLst>
              </a:tr>
              <a:tr h="2202107">
                <a:tc>
                  <a:txBody>
                    <a:bodyPr/>
                    <a:lstStyle/>
                    <a:p>
                      <a:pPr marL="590550" marR="590550" algn="ctr">
                        <a:spcBef>
                          <a:spcPts val="570"/>
                        </a:spcBef>
                        <a:spcAft>
                          <a:spcPts val="0"/>
                        </a:spcAft>
                      </a:pPr>
                      <a:r>
                        <a:rPr lang="en-CA" sz="1600">
                          <a:effectLst/>
                        </a:rPr>
                        <a:t>Week</a:t>
                      </a:r>
                      <a:r>
                        <a:rPr lang="en-CA" sz="1600" spc="-5">
                          <a:effectLst/>
                        </a:rPr>
                        <a:t> </a:t>
                      </a:r>
                      <a:r>
                        <a:rPr lang="en-CA" sz="1600">
                          <a:effectLst/>
                        </a:rPr>
                        <a:t>2</a:t>
                      </a:r>
                      <a:endParaRPr lang="en-CA"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vert270"/>
                </a:tc>
                <a:tc>
                  <a:txBody>
                    <a:bodyPr/>
                    <a:lstStyle/>
                    <a:p>
                      <a:pPr>
                        <a:spcBef>
                          <a:spcPts val="45"/>
                        </a:spcBef>
                      </a:pPr>
                      <a:r>
                        <a:rPr lang="en-CA" sz="1400">
                          <a:effectLst/>
                        </a:rPr>
                        <a:t> </a:t>
                      </a:r>
                    </a:p>
                    <a:p>
                      <a:pPr marL="77470" marR="69850" indent="-1270" algn="ctr">
                        <a:spcAft>
                          <a:spcPts val="0"/>
                        </a:spcAft>
                      </a:pPr>
                      <a:r>
                        <a:rPr lang="en-CA" sz="1400">
                          <a:effectLst/>
                        </a:rPr>
                        <a:t>Practice counting: count</a:t>
                      </a:r>
                      <a:r>
                        <a:rPr lang="en-CA" sz="1400" spc="5">
                          <a:effectLst/>
                        </a:rPr>
                        <a:t> </a:t>
                      </a:r>
                      <a:r>
                        <a:rPr lang="en-CA" sz="1400">
                          <a:effectLst/>
                        </a:rPr>
                        <a:t>the number of windows,</a:t>
                      </a:r>
                      <a:r>
                        <a:rPr lang="en-CA" sz="1400" spc="5">
                          <a:effectLst/>
                        </a:rPr>
                        <a:t> </a:t>
                      </a:r>
                      <a:r>
                        <a:rPr lang="en-CA" sz="1400">
                          <a:effectLst/>
                        </a:rPr>
                        <a:t>light switches, etc. in your</a:t>
                      </a:r>
                      <a:r>
                        <a:rPr lang="en-CA" sz="1400" spc="-290">
                          <a:effectLst/>
                        </a:rPr>
                        <a:t> </a:t>
                      </a:r>
                      <a:r>
                        <a:rPr lang="en-CA" sz="1400">
                          <a:effectLst/>
                        </a:rPr>
                        <a:t>house. For older students,</a:t>
                      </a:r>
                      <a:r>
                        <a:rPr lang="en-CA" sz="1400" spc="5">
                          <a:effectLst/>
                        </a:rPr>
                        <a:t> </a:t>
                      </a:r>
                      <a:r>
                        <a:rPr lang="en-CA" sz="1400">
                          <a:effectLst/>
                        </a:rPr>
                        <a:t>practice operations (i.e.</a:t>
                      </a:r>
                      <a:r>
                        <a:rPr lang="en-CA" sz="1400" spc="5">
                          <a:effectLst/>
                        </a:rPr>
                        <a:t> </a:t>
                      </a:r>
                      <a:r>
                        <a:rPr lang="en-CA" sz="1400">
                          <a:effectLst/>
                        </a:rPr>
                        <a:t>add</a:t>
                      </a:r>
                      <a:r>
                        <a:rPr lang="en-CA" sz="1400" spc="40">
                          <a:effectLst/>
                        </a:rPr>
                        <a:t> </a:t>
                      </a:r>
                      <a:r>
                        <a:rPr lang="en-CA" sz="1400">
                          <a:effectLst/>
                        </a:rPr>
                        <a:t>number</a:t>
                      </a:r>
                      <a:r>
                        <a:rPr lang="en-CA" sz="1400" spc="30">
                          <a:effectLst/>
                        </a:rPr>
                        <a:t> </a:t>
                      </a:r>
                      <a:r>
                        <a:rPr lang="en-CA" sz="1400">
                          <a:effectLst/>
                        </a:rPr>
                        <a:t>of</a:t>
                      </a:r>
                      <a:r>
                        <a:rPr lang="en-CA" sz="1400" spc="40">
                          <a:effectLst/>
                        </a:rPr>
                        <a:t> </a:t>
                      </a:r>
                      <a:r>
                        <a:rPr lang="en-CA" sz="1400">
                          <a:effectLst/>
                        </a:rPr>
                        <a:t>doors</a:t>
                      </a:r>
                      <a:r>
                        <a:rPr lang="en-CA" sz="1400" spc="5">
                          <a:effectLst/>
                        </a:rPr>
                        <a:t> </a:t>
                      </a:r>
                      <a:r>
                        <a:rPr lang="en-CA" sz="1400">
                          <a:effectLst/>
                        </a:rPr>
                        <a:t>AND</a:t>
                      </a:r>
                      <a:r>
                        <a:rPr lang="en-CA" sz="1400" spc="-5">
                          <a:effectLst/>
                        </a:rPr>
                        <a:t> </a:t>
                      </a:r>
                      <a:r>
                        <a:rPr lang="en-CA" sz="1400">
                          <a:effectLst/>
                        </a:rPr>
                        <a:t>windows).</a:t>
                      </a:r>
                      <a:endParaRPr lang="en-C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r>
                        <a:rPr lang="en-CA" sz="1400" dirty="0">
                          <a:effectLst/>
                        </a:rPr>
                        <a:t> </a:t>
                      </a:r>
                    </a:p>
                    <a:p>
                      <a:r>
                        <a:rPr lang="en-CA" sz="1400" dirty="0">
                          <a:effectLst/>
                        </a:rPr>
                        <a:t> </a:t>
                      </a:r>
                    </a:p>
                    <a:p>
                      <a:r>
                        <a:rPr lang="en-CA" sz="1400" dirty="0">
                          <a:effectLst/>
                        </a:rPr>
                        <a:t> </a:t>
                      </a:r>
                    </a:p>
                    <a:p>
                      <a:pPr>
                        <a:spcBef>
                          <a:spcPts val="45"/>
                        </a:spcBef>
                      </a:pPr>
                      <a:r>
                        <a:rPr lang="en-CA" sz="1400" dirty="0">
                          <a:effectLst/>
                        </a:rPr>
                        <a:t> </a:t>
                      </a:r>
                    </a:p>
                    <a:p>
                      <a:pPr marL="74295" marR="68580" algn="ctr">
                        <a:spcAft>
                          <a:spcPts val="0"/>
                        </a:spcAft>
                      </a:pPr>
                      <a:r>
                        <a:rPr lang="en-CA" sz="1400" u="sng" dirty="0">
                          <a:effectLst/>
                          <a:highlight>
                            <a:srgbClr val="FFFF00"/>
                          </a:highlight>
                          <a:hlinkClick r:id="rId6"/>
                        </a:rPr>
                        <a:t>Spot</a:t>
                      </a:r>
                      <a:r>
                        <a:rPr lang="en-CA" sz="1400" u="sng" spc="-5" dirty="0">
                          <a:effectLst/>
                          <a:highlight>
                            <a:srgbClr val="FFFF00"/>
                          </a:highlight>
                          <a:hlinkClick r:id="rId6"/>
                        </a:rPr>
                        <a:t> </a:t>
                      </a:r>
                      <a:r>
                        <a:rPr lang="en-CA" sz="1400" u="sng" dirty="0">
                          <a:effectLst/>
                          <a:highlight>
                            <a:srgbClr val="FFFF00"/>
                          </a:highlight>
                          <a:hlinkClick r:id="rId6"/>
                        </a:rPr>
                        <a:t>the</a:t>
                      </a:r>
                      <a:r>
                        <a:rPr lang="en-CA" sz="1400" u="sng" spc="-10" dirty="0">
                          <a:effectLst/>
                          <a:highlight>
                            <a:srgbClr val="FFFF00"/>
                          </a:highlight>
                          <a:hlinkClick r:id="rId6"/>
                        </a:rPr>
                        <a:t> </a:t>
                      </a:r>
                      <a:r>
                        <a:rPr lang="en-CA" sz="1400" u="sng" dirty="0">
                          <a:effectLst/>
                          <a:highlight>
                            <a:srgbClr val="FFFF00"/>
                          </a:highlight>
                          <a:hlinkClick r:id="rId6"/>
                        </a:rPr>
                        <a:t>differences</a:t>
                      </a:r>
                      <a:r>
                        <a:rPr lang="en-CA" sz="1400" dirty="0">
                          <a:effectLst/>
                          <a:highlight>
                            <a:srgbClr val="FFFF00"/>
                          </a:highlight>
                        </a:rPr>
                        <a:t>!</a:t>
                      </a:r>
                      <a:endParaRPr lang="en-CA" sz="14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r>
                        <a:rPr lang="en-CA" sz="1400" dirty="0">
                          <a:effectLst/>
                        </a:rPr>
                        <a:t> </a:t>
                      </a:r>
                    </a:p>
                    <a:p>
                      <a:pPr>
                        <a:spcBef>
                          <a:spcPts val="45"/>
                        </a:spcBef>
                      </a:pPr>
                      <a:r>
                        <a:rPr lang="en-CA" sz="1400" dirty="0">
                          <a:effectLst/>
                        </a:rPr>
                        <a:t> </a:t>
                      </a:r>
                    </a:p>
                    <a:p>
                      <a:pPr marL="74930" marR="68580" algn="ctr">
                        <a:spcAft>
                          <a:spcPts val="0"/>
                        </a:spcAft>
                      </a:pPr>
                      <a:r>
                        <a:rPr lang="en-CA" sz="1400" dirty="0">
                          <a:effectLst/>
                        </a:rPr>
                        <a:t>Write</a:t>
                      </a:r>
                      <a:r>
                        <a:rPr lang="en-CA" sz="1400" spc="-25" dirty="0">
                          <a:effectLst/>
                        </a:rPr>
                        <a:t> </a:t>
                      </a:r>
                      <a:r>
                        <a:rPr lang="en-CA" sz="1400" dirty="0">
                          <a:effectLst/>
                        </a:rPr>
                        <a:t>or</a:t>
                      </a:r>
                      <a:r>
                        <a:rPr lang="en-CA" sz="1400" spc="-15" dirty="0">
                          <a:effectLst/>
                        </a:rPr>
                        <a:t> </a:t>
                      </a:r>
                      <a:r>
                        <a:rPr lang="en-CA" sz="1400" dirty="0">
                          <a:effectLst/>
                        </a:rPr>
                        <a:t>draw</a:t>
                      </a:r>
                      <a:r>
                        <a:rPr lang="en-CA" sz="1400" spc="-15" dirty="0">
                          <a:effectLst/>
                        </a:rPr>
                        <a:t> </a:t>
                      </a:r>
                      <a:r>
                        <a:rPr lang="en-CA" sz="1400" dirty="0">
                          <a:effectLst/>
                        </a:rPr>
                        <a:t>all</a:t>
                      </a:r>
                      <a:r>
                        <a:rPr lang="en-CA" sz="1400" spc="-15" dirty="0">
                          <a:effectLst/>
                        </a:rPr>
                        <a:t> </a:t>
                      </a:r>
                      <a:r>
                        <a:rPr lang="en-CA" sz="1400" dirty="0">
                          <a:effectLst/>
                        </a:rPr>
                        <a:t>the</a:t>
                      </a:r>
                      <a:r>
                        <a:rPr lang="en-CA" sz="1400" spc="-20" dirty="0">
                          <a:effectLst/>
                        </a:rPr>
                        <a:t> </a:t>
                      </a:r>
                      <a:r>
                        <a:rPr lang="en-CA" sz="1400" dirty="0">
                          <a:effectLst/>
                        </a:rPr>
                        <a:t>steps</a:t>
                      </a:r>
                      <a:r>
                        <a:rPr lang="en-CA" sz="1400" spc="-285" dirty="0">
                          <a:effectLst/>
                        </a:rPr>
                        <a:t> </a:t>
                      </a:r>
                      <a:r>
                        <a:rPr lang="en-CA" sz="1400" dirty="0">
                          <a:effectLst/>
                        </a:rPr>
                        <a:t>needed to make a PB&amp;J</a:t>
                      </a:r>
                      <a:r>
                        <a:rPr lang="en-CA" sz="1400" spc="5" dirty="0">
                          <a:effectLst/>
                        </a:rPr>
                        <a:t> </a:t>
                      </a:r>
                      <a:r>
                        <a:rPr lang="en-CA" sz="1400" dirty="0">
                          <a:effectLst/>
                        </a:rPr>
                        <a:t>sandwich. Cut them out</a:t>
                      </a:r>
                      <a:r>
                        <a:rPr lang="en-CA" sz="1400" spc="5" dirty="0">
                          <a:effectLst/>
                        </a:rPr>
                        <a:t> </a:t>
                      </a:r>
                      <a:r>
                        <a:rPr lang="en-CA" sz="1400" dirty="0">
                          <a:effectLst/>
                        </a:rPr>
                        <a:t>and place them in order</a:t>
                      </a:r>
                      <a:r>
                        <a:rPr lang="en-CA" sz="1400" spc="5" dirty="0">
                          <a:effectLst/>
                        </a:rPr>
                        <a:t> </a:t>
                      </a:r>
                      <a:r>
                        <a:rPr lang="en-CA" sz="1400" dirty="0">
                          <a:effectLst/>
                        </a:rPr>
                        <a:t>(sequencing).</a:t>
                      </a:r>
                      <a:r>
                        <a:rPr lang="en-CA" sz="1400" spc="5" dirty="0">
                          <a:effectLst/>
                        </a:rPr>
                        <a:t> </a:t>
                      </a:r>
                      <a:r>
                        <a:rPr lang="en-CA" sz="1400" u="sng" dirty="0">
                          <a:effectLst/>
                          <a:highlight>
                            <a:srgbClr val="FFFF00"/>
                          </a:highlight>
                          <a:hlinkClick r:id="rId7"/>
                        </a:rPr>
                        <a:t>Video</a:t>
                      </a:r>
                      <a:endParaRPr lang="en-CA" sz="14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r>
                        <a:rPr lang="en-CA" sz="1400" dirty="0">
                          <a:effectLst/>
                        </a:rPr>
                        <a:t> </a:t>
                      </a:r>
                    </a:p>
                    <a:p>
                      <a:pPr>
                        <a:spcBef>
                          <a:spcPts val="45"/>
                        </a:spcBef>
                      </a:pPr>
                      <a:r>
                        <a:rPr lang="en-CA" sz="1400" dirty="0">
                          <a:effectLst/>
                        </a:rPr>
                        <a:t> </a:t>
                      </a:r>
                    </a:p>
                    <a:p>
                      <a:pPr marL="81280" marR="74295" indent="1905" algn="ctr">
                        <a:spcAft>
                          <a:spcPts val="0"/>
                        </a:spcAft>
                      </a:pPr>
                      <a:r>
                        <a:rPr lang="en-CA" sz="1400" dirty="0">
                          <a:effectLst/>
                        </a:rPr>
                        <a:t>Play a different card or</a:t>
                      </a:r>
                      <a:r>
                        <a:rPr lang="en-CA" sz="1400" spc="5" dirty="0">
                          <a:effectLst/>
                        </a:rPr>
                        <a:t> </a:t>
                      </a:r>
                      <a:r>
                        <a:rPr lang="en-CA" sz="1400" dirty="0">
                          <a:effectLst/>
                        </a:rPr>
                        <a:t>board game to practice</a:t>
                      </a:r>
                      <a:r>
                        <a:rPr lang="en-CA" sz="1400" spc="5" dirty="0">
                          <a:effectLst/>
                        </a:rPr>
                        <a:t> </a:t>
                      </a:r>
                      <a:r>
                        <a:rPr lang="en-CA" sz="1400" dirty="0">
                          <a:effectLst/>
                        </a:rPr>
                        <a:t>number sense. Some good</a:t>
                      </a:r>
                      <a:r>
                        <a:rPr lang="en-CA" sz="1400" spc="-290" dirty="0">
                          <a:effectLst/>
                        </a:rPr>
                        <a:t> </a:t>
                      </a:r>
                      <a:r>
                        <a:rPr lang="en-CA" sz="1400" dirty="0">
                          <a:effectLst/>
                        </a:rPr>
                        <a:t>options include: War or</a:t>
                      </a:r>
                      <a:r>
                        <a:rPr lang="en-CA" sz="1400" spc="5" dirty="0">
                          <a:effectLst/>
                        </a:rPr>
                        <a:t> </a:t>
                      </a:r>
                      <a:r>
                        <a:rPr lang="en-CA" sz="1400" dirty="0">
                          <a:effectLst/>
                        </a:rPr>
                        <a:t>Go</a:t>
                      </a:r>
                      <a:r>
                        <a:rPr lang="en-CA" sz="1400" spc="-5" dirty="0">
                          <a:effectLst/>
                        </a:rPr>
                        <a:t> </a:t>
                      </a:r>
                      <a:r>
                        <a:rPr lang="en-CA" sz="1400" dirty="0">
                          <a:effectLst/>
                        </a:rPr>
                        <a:t>Fish!</a:t>
                      </a:r>
                      <a:endParaRPr lang="en-CA"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r>
                        <a:rPr lang="en-CA" sz="1400" dirty="0">
                          <a:effectLst/>
                        </a:rPr>
                        <a:t> </a:t>
                      </a:r>
                    </a:p>
                    <a:p>
                      <a:pPr marL="118110" marR="110490" indent="-1270" algn="ctr">
                        <a:spcBef>
                          <a:spcPts val="1030"/>
                        </a:spcBef>
                        <a:spcAft>
                          <a:spcPts val="0"/>
                        </a:spcAft>
                      </a:pPr>
                      <a:r>
                        <a:rPr lang="en-CA" sz="1400" dirty="0">
                          <a:effectLst/>
                        </a:rPr>
                        <a:t>Assemble a different</a:t>
                      </a:r>
                      <a:r>
                        <a:rPr lang="en-CA" sz="1400" spc="5" dirty="0">
                          <a:effectLst/>
                        </a:rPr>
                        <a:t> </a:t>
                      </a:r>
                      <a:r>
                        <a:rPr lang="en-CA" sz="1400" u="sng" dirty="0">
                          <a:effectLst/>
                          <a:highlight>
                            <a:srgbClr val="FFFF00"/>
                          </a:highlight>
                          <a:hlinkClick r:id="rId3"/>
                        </a:rPr>
                        <a:t>online</a:t>
                      </a:r>
                      <a:r>
                        <a:rPr lang="en-CA" sz="1400" u="none" strike="noStrike" dirty="0">
                          <a:effectLst/>
                          <a:hlinkClick r:id="rId3"/>
                        </a:rPr>
                        <a:t> </a:t>
                      </a:r>
                      <a:r>
                        <a:rPr lang="en-CA" sz="1400" dirty="0">
                          <a:effectLst/>
                        </a:rPr>
                        <a:t>or physical puzzle</a:t>
                      </a:r>
                      <a:r>
                        <a:rPr lang="en-CA" sz="1400" spc="-290" dirty="0">
                          <a:effectLst/>
                        </a:rPr>
                        <a:t> </a:t>
                      </a:r>
                      <a:r>
                        <a:rPr lang="en-CA" sz="1400" dirty="0">
                          <a:effectLst/>
                        </a:rPr>
                        <a:t>to practice spatial</a:t>
                      </a:r>
                      <a:r>
                        <a:rPr lang="en-CA" sz="1400" spc="5" dirty="0">
                          <a:effectLst/>
                        </a:rPr>
                        <a:t> </a:t>
                      </a:r>
                      <a:r>
                        <a:rPr lang="en-CA" sz="1400" dirty="0">
                          <a:effectLst/>
                        </a:rPr>
                        <a:t>reasoning (piece count</a:t>
                      </a:r>
                      <a:r>
                        <a:rPr lang="en-CA" sz="1400" spc="5" dirty="0">
                          <a:effectLst/>
                        </a:rPr>
                        <a:t> </a:t>
                      </a:r>
                      <a:r>
                        <a:rPr lang="en-CA" sz="1400" dirty="0">
                          <a:effectLst/>
                        </a:rPr>
                        <a:t>varies according to age</a:t>
                      </a:r>
                      <a:r>
                        <a:rPr lang="en-CA" sz="1400" spc="5" dirty="0">
                          <a:effectLst/>
                        </a:rPr>
                        <a:t> </a:t>
                      </a:r>
                      <a:r>
                        <a:rPr lang="en-CA" sz="1400" dirty="0">
                          <a:effectLst/>
                        </a:rPr>
                        <a:t>level).</a:t>
                      </a:r>
                      <a:endParaRPr lang="en-CA"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694739905"/>
                  </a:ext>
                </a:extLst>
              </a:tr>
            </a:tbl>
          </a:graphicData>
        </a:graphic>
      </p:graphicFrame>
    </p:spTree>
    <p:extLst>
      <p:ext uri="{BB962C8B-B14F-4D97-AF65-F5344CB8AC3E}">
        <p14:creationId xmlns:p14="http://schemas.microsoft.com/office/powerpoint/2010/main" val="2298390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71AFD227-869A-489C-A9B5-3F0498DF3C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6450" y="13394"/>
            <a:ext cx="494218" cy="6814823"/>
            <a:chOff x="11096450" y="13394"/>
            <a:chExt cx="494218" cy="6814823"/>
          </a:xfrm>
          <a:solidFill>
            <a:schemeClr val="bg2">
              <a:lumMod val="90000"/>
            </a:schemeClr>
          </a:solidFill>
        </p:grpSpPr>
        <p:sp>
          <p:nvSpPr>
            <p:cNvPr id="11" name="Freeform 8">
              <a:extLst>
                <a:ext uri="{FF2B5EF4-FFF2-40B4-BE49-F238E27FC236}">
                  <a16:creationId xmlns:a16="http://schemas.microsoft.com/office/drawing/2014/main" id="{62704B34-199B-4964-9C78-3AB9735915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0">
              <a:extLst>
                <a:ext uri="{FF2B5EF4-FFF2-40B4-BE49-F238E27FC236}">
                  <a16:creationId xmlns:a16="http://schemas.microsoft.com/office/drawing/2014/main" id="{8B1E8DB8-017D-454E-849F-EE5742849F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15">
              <a:extLst>
                <a:ext uri="{FF2B5EF4-FFF2-40B4-BE49-F238E27FC236}">
                  <a16:creationId xmlns:a16="http://schemas.microsoft.com/office/drawing/2014/main" id="{16D80E5D-5099-41C4-A80A-1B1538C382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18">
              <a:extLst>
                <a:ext uri="{FF2B5EF4-FFF2-40B4-BE49-F238E27FC236}">
                  <a16:creationId xmlns:a16="http://schemas.microsoft.com/office/drawing/2014/main" id="{947751E1-E2F4-467E-B547-3BD4BAB7F5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19">
              <a:extLst>
                <a:ext uri="{FF2B5EF4-FFF2-40B4-BE49-F238E27FC236}">
                  <a16:creationId xmlns:a16="http://schemas.microsoft.com/office/drawing/2014/main" id="{55D8869B-B701-4268-9856-876345C8AE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0">
              <a:extLst>
                <a:ext uri="{FF2B5EF4-FFF2-40B4-BE49-F238E27FC236}">
                  <a16:creationId xmlns:a16="http://schemas.microsoft.com/office/drawing/2014/main" id="{A25CA59C-849F-4CE4-A9B0-293F98DE2C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2">
              <a:extLst>
                <a:ext uri="{FF2B5EF4-FFF2-40B4-BE49-F238E27FC236}">
                  <a16:creationId xmlns:a16="http://schemas.microsoft.com/office/drawing/2014/main" id="{FE000DB1-AAA1-4BFF-8F14-53624C2F9E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3">
              <a:extLst>
                <a:ext uri="{FF2B5EF4-FFF2-40B4-BE49-F238E27FC236}">
                  <a16:creationId xmlns:a16="http://schemas.microsoft.com/office/drawing/2014/main" id="{5EEFBC14-7E5B-47B2-B5E3-E90991F891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26">
              <a:extLst>
                <a:ext uri="{FF2B5EF4-FFF2-40B4-BE49-F238E27FC236}">
                  <a16:creationId xmlns:a16="http://schemas.microsoft.com/office/drawing/2014/main" id="{00AFF6E4-A34A-4FD3-8C57-BB96114822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27">
              <a:extLst>
                <a:ext uri="{FF2B5EF4-FFF2-40B4-BE49-F238E27FC236}">
                  <a16:creationId xmlns:a16="http://schemas.microsoft.com/office/drawing/2014/main" id="{C63A8474-C075-4441-A0B3-52286EA500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28">
              <a:extLst>
                <a:ext uri="{FF2B5EF4-FFF2-40B4-BE49-F238E27FC236}">
                  <a16:creationId xmlns:a16="http://schemas.microsoft.com/office/drawing/2014/main" id="{35DA4698-A2ED-4512-8887-F12D3F1437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30">
              <a:extLst>
                <a:ext uri="{FF2B5EF4-FFF2-40B4-BE49-F238E27FC236}">
                  <a16:creationId xmlns:a16="http://schemas.microsoft.com/office/drawing/2014/main" id="{3358E118-D590-4E50-B21C-6CDAA1CCAF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43">
              <a:extLst>
                <a:ext uri="{FF2B5EF4-FFF2-40B4-BE49-F238E27FC236}">
                  <a16:creationId xmlns:a16="http://schemas.microsoft.com/office/drawing/2014/main" id="{F1EE889E-60FF-423F-ADCB-6CBEE853A0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1">
              <a:extLst>
                <a:ext uri="{FF2B5EF4-FFF2-40B4-BE49-F238E27FC236}">
                  <a16:creationId xmlns:a16="http://schemas.microsoft.com/office/drawing/2014/main" id="{A4AA0634-0A7C-4A35-8EB7-775200F129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2">
              <a:extLst>
                <a:ext uri="{FF2B5EF4-FFF2-40B4-BE49-F238E27FC236}">
                  <a16:creationId xmlns:a16="http://schemas.microsoft.com/office/drawing/2014/main" id="{EBA21558-CAC3-445C-8882-5D4A0C6D2A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3">
              <a:extLst>
                <a:ext uri="{FF2B5EF4-FFF2-40B4-BE49-F238E27FC236}">
                  <a16:creationId xmlns:a16="http://schemas.microsoft.com/office/drawing/2014/main" id="{2E9415F1-5D31-4C25-9E26-203EEF5008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4">
              <a:extLst>
                <a:ext uri="{FF2B5EF4-FFF2-40B4-BE49-F238E27FC236}">
                  <a16:creationId xmlns:a16="http://schemas.microsoft.com/office/drawing/2014/main" id="{622FC1F6-879A-45BA-8752-08020C39CE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5">
              <a:extLst>
                <a:ext uri="{FF2B5EF4-FFF2-40B4-BE49-F238E27FC236}">
                  <a16:creationId xmlns:a16="http://schemas.microsoft.com/office/drawing/2014/main" id="{BA09826C-58E2-48C5-9666-333326C2CA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56">
              <a:extLst>
                <a:ext uri="{FF2B5EF4-FFF2-40B4-BE49-F238E27FC236}">
                  <a16:creationId xmlns:a16="http://schemas.microsoft.com/office/drawing/2014/main" id="{A6D3555F-4EA1-4EA7-9D08-2D75CE5192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57">
              <a:extLst>
                <a:ext uri="{FF2B5EF4-FFF2-40B4-BE49-F238E27FC236}">
                  <a16:creationId xmlns:a16="http://schemas.microsoft.com/office/drawing/2014/main" id="{60FA20E8-EDAA-4310-B870-97807901AC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9">
              <a:extLst>
                <a:ext uri="{FF2B5EF4-FFF2-40B4-BE49-F238E27FC236}">
                  <a16:creationId xmlns:a16="http://schemas.microsoft.com/office/drawing/2014/main" id="{F5552AA2-C2AB-4D59-B6EF-E8E5EE110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0">
              <a:extLst>
                <a:ext uri="{FF2B5EF4-FFF2-40B4-BE49-F238E27FC236}">
                  <a16:creationId xmlns:a16="http://schemas.microsoft.com/office/drawing/2014/main" id="{0BA267D0-8F6B-4803-B948-70E29B4587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61">
              <a:extLst>
                <a:ext uri="{FF2B5EF4-FFF2-40B4-BE49-F238E27FC236}">
                  <a16:creationId xmlns:a16="http://schemas.microsoft.com/office/drawing/2014/main" id="{86E372A3-B9F4-4FEE-8B96-D9AD879E21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5">
              <a:extLst>
                <a:ext uri="{FF2B5EF4-FFF2-40B4-BE49-F238E27FC236}">
                  <a16:creationId xmlns:a16="http://schemas.microsoft.com/office/drawing/2014/main" id="{FF0C4564-5DA6-4224-A8B7-85CE1323DE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6">
              <a:extLst>
                <a:ext uri="{FF2B5EF4-FFF2-40B4-BE49-F238E27FC236}">
                  <a16:creationId xmlns:a16="http://schemas.microsoft.com/office/drawing/2014/main" id="{19F31D0D-C43D-4BB0-A13C-9524B84117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7">
              <a:extLst>
                <a:ext uri="{FF2B5EF4-FFF2-40B4-BE49-F238E27FC236}">
                  <a16:creationId xmlns:a16="http://schemas.microsoft.com/office/drawing/2014/main" id="{6B32FB03-B0FE-4731-BE41-C59AFB49FB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8">
              <a:extLst>
                <a:ext uri="{FF2B5EF4-FFF2-40B4-BE49-F238E27FC236}">
                  <a16:creationId xmlns:a16="http://schemas.microsoft.com/office/drawing/2014/main" id="{BDD5B6F0-1E17-4DCD-AE5F-ED8C48892F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9">
              <a:extLst>
                <a:ext uri="{FF2B5EF4-FFF2-40B4-BE49-F238E27FC236}">
                  <a16:creationId xmlns:a16="http://schemas.microsoft.com/office/drawing/2014/main" id="{0290BE17-E89B-4AF9-B3F6-AF4884D524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1">
              <a:extLst>
                <a:ext uri="{FF2B5EF4-FFF2-40B4-BE49-F238E27FC236}">
                  <a16:creationId xmlns:a16="http://schemas.microsoft.com/office/drawing/2014/main" id="{85F63089-F77F-4F02-8417-AAC1847FBC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2">
              <a:extLst>
                <a:ext uri="{FF2B5EF4-FFF2-40B4-BE49-F238E27FC236}">
                  <a16:creationId xmlns:a16="http://schemas.microsoft.com/office/drawing/2014/main" id="{7B01CD5E-570F-4CBF-9904-94F30D928C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3">
              <a:extLst>
                <a:ext uri="{FF2B5EF4-FFF2-40B4-BE49-F238E27FC236}">
                  <a16:creationId xmlns:a16="http://schemas.microsoft.com/office/drawing/2014/main" id="{7EE6A672-2915-4B03-99A9-9364D5F152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14">
              <a:extLst>
                <a:ext uri="{FF2B5EF4-FFF2-40B4-BE49-F238E27FC236}">
                  <a16:creationId xmlns:a16="http://schemas.microsoft.com/office/drawing/2014/main" id="{2136B643-14E1-443A-BC1C-06ADAE65C30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16">
              <a:extLst>
                <a:ext uri="{FF2B5EF4-FFF2-40B4-BE49-F238E27FC236}">
                  <a16:creationId xmlns:a16="http://schemas.microsoft.com/office/drawing/2014/main" id="{867FA393-4F37-4E1A-870B-F96775FAB7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17">
              <a:extLst>
                <a:ext uri="{FF2B5EF4-FFF2-40B4-BE49-F238E27FC236}">
                  <a16:creationId xmlns:a16="http://schemas.microsoft.com/office/drawing/2014/main" id="{E225A1BE-FAD2-4764-A7E4-A6DA07D057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21">
              <a:extLst>
                <a:ext uri="{FF2B5EF4-FFF2-40B4-BE49-F238E27FC236}">
                  <a16:creationId xmlns:a16="http://schemas.microsoft.com/office/drawing/2014/main" id="{25D65388-C7E0-4C07-822A-03C5009C6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25">
              <a:extLst>
                <a:ext uri="{FF2B5EF4-FFF2-40B4-BE49-F238E27FC236}">
                  <a16:creationId xmlns:a16="http://schemas.microsoft.com/office/drawing/2014/main" id="{E1D79822-C494-449C-B439-F437DAD4F2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29">
              <a:extLst>
                <a:ext uri="{FF2B5EF4-FFF2-40B4-BE49-F238E27FC236}">
                  <a16:creationId xmlns:a16="http://schemas.microsoft.com/office/drawing/2014/main" id="{CDB324E5-E8D9-40E3-BAB4-1F87E67E4F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1">
              <a:extLst>
                <a:ext uri="{FF2B5EF4-FFF2-40B4-BE49-F238E27FC236}">
                  <a16:creationId xmlns:a16="http://schemas.microsoft.com/office/drawing/2014/main" id="{15404AB3-12EB-462E-85A2-AF4A7E91D7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2">
              <a:extLst>
                <a:ext uri="{FF2B5EF4-FFF2-40B4-BE49-F238E27FC236}">
                  <a16:creationId xmlns:a16="http://schemas.microsoft.com/office/drawing/2014/main" id="{228021CB-53B3-4BCC-A14C-0B6951FC97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3">
              <a:extLst>
                <a:ext uri="{FF2B5EF4-FFF2-40B4-BE49-F238E27FC236}">
                  <a16:creationId xmlns:a16="http://schemas.microsoft.com/office/drawing/2014/main" id="{B353D0BC-00A6-4EA4-9311-9FCB88CC20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4">
              <a:extLst>
                <a:ext uri="{FF2B5EF4-FFF2-40B4-BE49-F238E27FC236}">
                  <a16:creationId xmlns:a16="http://schemas.microsoft.com/office/drawing/2014/main" id="{0E001FD3-6EDD-47A3-9916-826E1595DA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5">
              <a:extLst>
                <a:ext uri="{FF2B5EF4-FFF2-40B4-BE49-F238E27FC236}">
                  <a16:creationId xmlns:a16="http://schemas.microsoft.com/office/drawing/2014/main" id="{FE214D5B-D151-4E09-A01E-BEAAF9C679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6">
              <a:extLst>
                <a:ext uri="{FF2B5EF4-FFF2-40B4-BE49-F238E27FC236}">
                  <a16:creationId xmlns:a16="http://schemas.microsoft.com/office/drawing/2014/main" id="{3024EF13-0A45-49DD-B0F4-FA3A5169EF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37">
              <a:extLst>
                <a:ext uri="{FF2B5EF4-FFF2-40B4-BE49-F238E27FC236}">
                  <a16:creationId xmlns:a16="http://schemas.microsoft.com/office/drawing/2014/main" id="{95E0BDAE-48A7-4752-A150-74DA4BAE5E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38">
              <a:extLst>
                <a:ext uri="{FF2B5EF4-FFF2-40B4-BE49-F238E27FC236}">
                  <a16:creationId xmlns:a16="http://schemas.microsoft.com/office/drawing/2014/main" id="{DE128EDB-3179-4F47-8B37-BEDE3B82FF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39">
              <a:extLst>
                <a:ext uri="{FF2B5EF4-FFF2-40B4-BE49-F238E27FC236}">
                  <a16:creationId xmlns:a16="http://schemas.microsoft.com/office/drawing/2014/main" id="{E09CDD49-7B7B-42C0-A09E-6CFB3CDFF6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0">
              <a:extLst>
                <a:ext uri="{FF2B5EF4-FFF2-40B4-BE49-F238E27FC236}">
                  <a16:creationId xmlns:a16="http://schemas.microsoft.com/office/drawing/2014/main" id="{93C5D839-4CD5-4165-9091-7D9B92CDC1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1">
              <a:extLst>
                <a:ext uri="{FF2B5EF4-FFF2-40B4-BE49-F238E27FC236}">
                  <a16:creationId xmlns:a16="http://schemas.microsoft.com/office/drawing/2014/main" id="{3C7F638A-BB6D-4B24-A7F9-03BF808745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2">
              <a:extLst>
                <a:ext uri="{FF2B5EF4-FFF2-40B4-BE49-F238E27FC236}">
                  <a16:creationId xmlns:a16="http://schemas.microsoft.com/office/drawing/2014/main" id="{5B59DB64-329B-45EA-8A67-4213A886B5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4">
              <a:extLst>
                <a:ext uri="{FF2B5EF4-FFF2-40B4-BE49-F238E27FC236}">
                  <a16:creationId xmlns:a16="http://schemas.microsoft.com/office/drawing/2014/main" id="{D8DAB003-6484-4D1D-85AE-93FA09BC5E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5">
              <a:extLst>
                <a:ext uri="{FF2B5EF4-FFF2-40B4-BE49-F238E27FC236}">
                  <a16:creationId xmlns:a16="http://schemas.microsoft.com/office/drawing/2014/main" id="{D49280A1-ACA8-4CD6-9012-AF12660F07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6">
              <a:extLst>
                <a:ext uri="{FF2B5EF4-FFF2-40B4-BE49-F238E27FC236}">
                  <a16:creationId xmlns:a16="http://schemas.microsoft.com/office/drawing/2014/main" id="{C03EAE8C-6089-40E5-9361-2E266A1EEB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47">
              <a:extLst>
                <a:ext uri="{FF2B5EF4-FFF2-40B4-BE49-F238E27FC236}">
                  <a16:creationId xmlns:a16="http://schemas.microsoft.com/office/drawing/2014/main" id="{02E3A077-F087-4E14-A13E-4E9D4369B1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48">
              <a:extLst>
                <a:ext uri="{FF2B5EF4-FFF2-40B4-BE49-F238E27FC236}">
                  <a16:creationId xmlns:a16="http://schemas.microsoft.com/office/drawing/2014/main" id="{7CE4FAAA-45E7-4C86-B59A-F284B79EFD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5" name="Freeform 49">
              <a:extLst>
                <a:ext uri="{FF2B5EF4-FFF2-40B4-BE49-F238E27FC236}">
                  <a16:creationId xmlns:a16="http://schemas.microsoft.com/office/drawing/2014/main" id="{E2689B62-CCA1-4EE5-B622-FBA5168689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6" name="Freeform 8">
              <a:extLst>
                <a:ext uri="{FF2B5EF4-FFF2-40B4-BE49-F238E27FC236}">
                  <a16:creationId xmlns:a16="http://schemas.microsoft.com/office/drawing/2014/main" id="{113638EE-3BCF-4315-A329-3C6766A389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7" name="Freeform 106">
              <a:extLst>
                <a:ext uri="{FF2B5EF4-FFF2-40B4-BE49-F238E27FC236}">
                  <a16:creationId xmlns:a16="http://schemas.microsoft.com/office/drawing/2014/main" id="{4FB36B8F-335B-40F2-83BB-C2B2689DC2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useBgFill="1">
        <p:nvSpPr>
          <p:cNvPr id="69" name="Rectangle 68">
            <a:extLst>
              <a:ext uri="{FF2B5EF4-FFF2-40B4-BE49-F238E27FC236}">
                <a16:creationId xmlns:a16="http://schemas.microsoft.com/office/drawing/2014/main" id="{9FF4A234-29BA-4B70-BFC0-64FBB64F2A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4B6AF9AC-3CF4-4C58-A503-2EC75D92B4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25C1F4D8-9670-4B56-BD70-732561AD0B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01256"/>
            <a:ext cx="11319456" cy="50882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571A931-4191-4942-B2EE-D9FFF538923C}"/>
              </a:ext>
            </a:extLst>
          </p:cNvPr>
          <p:cNvSpPr txBox="1"/>
          <p:nvPr/>
        </p:nvSpPr>
        <p:spPr>
          <a:xfrm>
            <a:off x="5719171" y="1288768"/>
            <a:ext cx="5322201" cy="1362547"/>
          </a:xfrm>
          <a:prstGeom prst="rect">
            <a:avLst/>
          </a:prstGeom>
        </p:spPr>
        <p:txBody>
          <a:bodyPr vert="horz" lIns="91440" tIns="45720" rIns="91440" bIns="45720" rtlCol="0" anchor="ctr">
            <a:normAutofit/>
          </a:bodyPr>
          <a:lstStyle/>
          <a:p>
            <a:pPr>
              <a:spcBef>
                <a:spcPct val="0"/>
              </a:spcBef>
              <a:spcAft>
                <a:spcPts val="600"/>
              </a:spcAft>
            </a:pPr>
            <a:r>
              <a:rPr lang="en-US" sz="4000" b="1" i="0" kern="1200">
                <a:solidFill>
                  <a:schemeClr val="tx2"/>
                </a:solidFill>
                <a:effectLst/>
                <a:latin typeface="+mj-lt"/>
                <a:ea typeface="+mj-ea"/>
                <a:cs typeface="+mj-cs"/>
              </a:rPr>
              <a:t>Social Grade 1, 2, and 3</a:t>
            </a:r>
          </a:p>
        </p:txBody>
      </p:sp>
      <p:pic>
        <p:nvPicPr>
          <p:cNvPr id="4" name="Picture 3" descr="Logo, company name&#10;&#10;Description automatically generated">
            <a:extLst>
              <a:ext uri="{FF2B5EF4-FFF2-40B4-BE49-F238E27FC236}">
                <a16:creationId xmlns:a16="http://schemas.microsoft.com/office/drawing/2014/main" id="{C101C5E5-47E8-427B-9841-DA8DE87A3A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1817639"/>
            <a:ext cx="4154280" cy="3274770"/>
          </a:xfrm>
          <a:prstGeom prst="rect">
            <a:avLst/>
          </a:prstGeom>
        </p:spPr>
      </p:pic>
      <p:sp>
        <p:nvSpPr>
          <p:cNvPr id="5" name="TextBox 4">
            <a:extLst>
              <a:ext uri="{FF2B5EF4-FFF2-40B4-BE49-F238E27FC236}">
                <a16:creationId xmlns:a16="http://schemas.microsoft.com/office/drawing/2014/main" id="{E0E23C0B-4CCF-42E7-B1E5-81036FD5EB99}"/>
              </a:ext>
            </a:extLst>
          </p:cNvPr>
          <p:cNvSpPr txBox="1"/>
          <p:nvPr/>
        </p:nvSpPr>
        <p:spPr>
          <a:xfrm>
            <a:off x="5814844" y="2914110"/>
            <a:ext cx="4962134" cy="2593334"/>
          </a:xfrm>
          <a:prstGeom prst="rect">
            <a:avLst/>
          </a:prstGeom>
        </p:spPr>
        <p:txBody>
          <a:bodyPr vert="horz" lIns="91440" tIns="45720" rIns="91440" bIns="45720" rtlCol="0">
            <a:normAutofit/>
          </a:bodyPr>
          <a:lstStyle/>
          <a:p>
            <a:pPr>
              <a:lnSpc>
                <a:spcPct val="140000"/>
              </a:lnSpc>
              <a:spcAft>
                <a:spcPts val="600"/>
              </a:spcAft>
              <a:buClr>
                <a:schemeClr val="bg2">
                  <a:lumMod val="75000"/>
                </a:schemeClr>
              </a:buClr>
            </a:pPr>
            <a:r>
              <a:rPr lang="en-US" sz="700" b="0" i="0">
                <a:solidFill>
                  <a:schemeClr val="tx2"/>
                </a:solidFill>
                <a:effectLst/>
              </a:rPr>
              <a:t>Grades 1-3,  – Growing and Changing Communities</a:t>
            </a:r>
          </a:p>
          <a:p>
            <a:pPr>
              <a:lnSpc>
                <a:spcPct val="140000"/>
              </a:lnSpc>
              <a:spcAft>
                <a:spcPts val="600"/>
              </a:spcAft>
              <a:buClr>
                <a:schemeClr val="bg2">
                  <a:lumMod val="75000"/>
                </a:schemeClr>
              </a:buClr>
            </a:pPr>
            <a:endParaRPr lang="en-US" sz="700" b="0" i="0">
              <a:solidFill>
                <a:schemeClr val="tx2"/>
              </a:solidFill>
              <a:effectLst/>
            </a:endParaRPr>
          </a:p>
          <a:p>
            <a:pPr>
              <a:lnSpc>
                <a:spcPct val="140000"/>
              </a:lnSpc>
              <a:spcAft>
                <a:spcPts val="600"/>
              </a:spcAft>
              <a:buClr>
                <a:schemeClr val="bg2">
                  <a:lumMod val="75000"/>
                </a:schemeClr>
              </a:buClr>
            </a:pPr>
            <a:r>
              <a:rPr lang="en-US" sz="700" b="0" i="0">
                <a:solidFill>
                  <a:schemeClr val="tx2"/>
                </a:solidFill>
                <a:effectLst/>
              </a:rPr>
              <a:t>In what ways can individuals and groups contribute to positive change in the world? Take a walk through your community and look carefully for important features of the landscape, buildings, parks, statues, or monuments.</a:t>
            </a:r>
          </a:p>
          <a:p>
            <a:pPr>
              <a:lnSpc>
                <a:spcPct val="140000"/>
              </a:lnSpc>
              <a:spcAft>
                <a:spcPts val="600"/>
              </a:spcAft>
              <a:buClr>
                <a:schemeClr val="bg2">
                  <a:lumMod val="75000"/>
                </a:schemeClr>
              </a:buClr>
            </a:pPr>
            <a:r>
              <a:rPr lang="en-US" sz="700" b="0" i="0">
                <a:solidFill>
                  <a:schemeClr val="tx2"/>
                </a:solidFill>
                <a:effectLst/>
              </a:rPr>
              <a:t> How do these things contribute to and improve your life? Draw a map of your local community and mark the locations of the features you observed. Do you notice anything missing? </a:t>
            </a:r>
          </a:p>
          <a:p>
            <a:pPr>
              <a:lnSpc>
                <a:spcPct val="140000"/>
              </a:lnSpc>
              <a:spcAft>
                <a:spcPts val="600"/>
              </a:spcAft>
              <a:buClr>
                <a:schemeClr val="bg2">
                  <a:lumMod val="75000"/>
                </a:schemeClr>
              </a:buClr>
            </a:pPr>
            <a:r>
              <a:rPr lang="en-US" sz="700" b="0" i="0">
                <a:solidFill>
                  <a:schemeClr val="tx2"/>
                </a:solidFill>
                <a:effectLst/>
              </a:rPr>
              <a:t>What sorts of features could improve your quality of life or contribute to positive community change? </a:t>
            </a:r>
          </a:p>
          <a:p>
            <a:pPr>
              <a:lnSpc>
                <a:spcPct val="140000"/>
              </a:lnSpc>
              <a:spcAft>
                <a:spcPts val="600"/>
              </a:spcAft>
              <a:buClr>
                <a:schemeClr val="bg2">
                  <a:lumMod val="75000"/>
                </a:schemeClr>
              </a:buClr>
            </a:pPr>
            <a:r>
              <a:rPr lang="en-US" sz="700" b="0" i="0">
                <a:solidFill>
                  <a:schemeClr val="tx2"/>
                </a:solidFill>
                <a:effectLst/>
              </a:rPr>
              <a:t>Design and sketch the feature you’d like to see in your local community and represent it with a symbol on your community map. Use recyclable household supplies to build a model of your invented feature, then write 3-5 sentences describing the model and why you think it would be important to build as your community continues to change and grow.</a:t>
            </a:r>
          </a:p>
        </p:txBody>
      </p:sp>
      <p:grpSp>
        <p:nvGrpSpPr>
          <p:cNvPr id="75" name="Group 74">
            <a:extLst>
              <a:ext uri="{FF2B5EF4-FFF2-40B4-BE49-F238E27FC236}">
                <a16:creationId xmlns:a16="http://schemas.microsoft.com/office/drawing/2014/main" id="{F25E4505-3E0D-46F0-A26D-085335D2E6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306624" y="-26727"/>
            <a:ext cx="3654378" cy="6874755"/>
            <a:chOff x="8306624" y="-26727"/>
            <a:chExt cx="3654378" cy="6874755"/>
          </a:xfrm>
        </p:grpSpPr>
        <p:sp>
          <p:nvSpPr>
            <p:cNvPr id="76" name="Freeform 8">
              <a:extLst>
                <a:ext uri="{FF2B5EF4-FFF2-40B4-BE49-F238E27FC236}">
                  <a16:creationId xmlns:a16="http://schemas.microsoft.com/office/drawing/2014/main" id="{CFEBBA01-5D63-4547-B01C-06446F8EA78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95128" y="6718997"/>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10">
              <a:extLst>
                <a:ext uri="{FF2B5EF4-FFF2-40B4-BE49-F238E27FC236}">
                  <a16:creationId xmlns:a16="http://schemas.microsoft.com/office/drawing/2014/main" id="{B151F0C2-EB37-4394-85D8-631C639D6E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02390" y="152662"/>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15">
              <a:extLst>
                <a:ext uri="{FF2B5EF4-FFF2-40B4-BE49-F238E27FC236}">
                  <a16:creationId xmlns:a16="http://schemas.microsoft.com/office/drawing/2014/main" id="{16BA0741-61D0-4B78-99A2-84727B1545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08028" y="7521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9" name="Freeform 18">
              <a:extLst>
                <a:ext uri="{FF2B5EF4-FFF2-40B4-BE49-F238E27FC236}">
                  <a16:creationId xmlns:a16="http://schemas.microsoft.com/office/drawing/2014/main" id="{608BEE1D-8947-4860-92E2-DF5E726176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10383" y="346005"/>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0" name="Freeform 52">
              <a:extLst>
                <a:ext uri="{FF2B5EF4-FFF2-40B4-BE49-F238E27FC236}">
                  <a16:creationId xmlns:a16="http://schemas.microsoft.com/office/drawing/2014/main" id="{23477C11-8260-4FBB-821B-620D7E4C72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51204" y="451020"/>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54">
              <a:extLst>
                <a:ext uri="{FF2B5EF4-FFF2-40B4-BE49-F238E27FC236}">
                  <a16:creationId xmlns:a16="http://schemas.microsoft.com/office/drawing/2014/main" id="{E1B67178-0C14-4601-BF94-91DCCCD9EC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28132" y="699709"/>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59">
              <a:extLst>
                <a:ext uri="{FF2B5EF4-FFF2-40B4-BE49-F238E27FC236}">
                  <a16:creationId xmlns:a16="http://schemas.microsoft.com/office/drawing/2014/main" id="{EDEB60C8-CA29-46D3-9AA7-9F7A1252D50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07744" y="255923"/>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78">
              <a:extLst>
                <a:ext uri="{FF2B5EF4-FFF2-40B4-BE49-F238E27FC236}">
                  <a16:creationId xmlns:a16="http://schemas.microsoft.com/office/drawing/2014/main" id="{9E5C2B83-454B-4951-8B08-3D617778E7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88510" y="721463"/>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4" name="Freeform 79">
              <a:extLst>
                <a:ext uri="{FF2B5EF4-FFF2-40B4-BE49-F238E27FC236}">
                  <a16:creationId xmlns:a16="http://schemas.microsoft.com/office/drawing/2014/main" id="{AFAD21A0-BC8E-4635-AFFB-E87CD92C8F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735275" y="774602"/>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5" name="Freeform 84">
              <a:extLst>
                <a:ext uri="{FF2B5EF4-FFF2-40B4-BE49-F238E27FC236}">
                  <a16:creationId xmlns:a16="http://schemas.microsoft.com/office/drawing/2014/main" id="{4B01379C-61AE-4191-B726-E8A6D84B9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70000" y="516877"/>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6" name="Freeform 86">
              <a:extLst>
                <a:ext uri="{FF2B5EF4-FFF2-40B4-BE49-F238E27FC236}">
                  <a16:creationId xmlns:a16="http://schemas.microsoft.com/office/drawing/2014/main" id="{38F67446-9956-4CD9-B003-A772F21589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79969" y="170868"/>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7" name="Freeform 106">
              <a:extLst>
                <a:ext uri="{FF2B5EF4-FFF2-40B4-BE49-F238E27FC236}">
                  <a16:creationId xmlns:a16="http://schemas.microsoft.com/office/drawing/2014/main" id="{FBA47277-EA28-45EB-80A0-64DA80757D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715668" y="589486"/>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110">
              <a:extLst>
                <a:ext uri="{FF2B5EF4-FFF2-40B4-BE49-F238E27FC236}">
                  <a16:creationId xmlns:a16="http://schemas.microsoft.com/office/drawing/2014/main" id="{F74A8421-8E72-4D0B-A55B-E4EC1DCAC5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93392" y="341651"/>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123">
              <a:extLst>
                <a:ext uri="{FF2B5EF4-FFF2-40B4-BE49-F238E27FC236}">
                  <a16:creationId xmlns:a16="http://schemas.microsoft.com/office/drawing/2014/main" id="{779CF57F-496E-4365-8D91-7326A2120B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475104" y="214054"/>
              <a:ext cx="140901" cy="93843"/>
            </a:xfrm>
            <a:custGeom>
              <a:avLst/>
              <a:gdLst>
                <a:gd name="T0" fmla="*/ 26 w 43"/>
                <a:gd name="T1" fmla="*/ 3 h 31"/>
                <a:gd name="T2" fmla="*/ 40 w 43"/>
                <a:gd name="T3" fmla="*/ 23 h 31"/>
                <a:gd name="T4" fmla="*/ 26 w 43"/>
                <a:gd name="T5" fmla="*/ 3 h 31"/>
              </a:gdLst>
              <a:ahLst/>
              <a:cxnLst>
                <a:cxn ang="0">
                  <a:pos x="T0" y="T1"/>
                </a:cxn>
                <a:cxn ang="0">
                  <a:pos x="T2" y="T3"/>
                </a:cxn>
                <a:cxn ang="0">
                  <a:pos x="T4" y="T5"/>
                </a:cxn>
              </a:cxnLst>
              <a:rect l="0" t="0" r="r" b="b"/>
              <a:pathLst>
                <a:path w="43" h="31">
                  <a:moveTo>
                    <a:pt x="26" y="3"/>
                  </a:moveTo>
                  <a:cubicBezTo>
                    <a:pt x="35" y="0"/>
                    <a:pt x="43" y="17"/>
                    <a:pt x="40"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130">
              <a:extLst>
                <a:ext uri="{FF2B5EF4-FFF2-40B4-BE49-F238E27FC236}">
                  <a16:creationId xmlns:a16="http://schemas.microsoft.com/office/drawing/2014/main" id="{160F21FA-063A-4C1C-A5D4-60AD79CB2E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448325" y="503303"/>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135">
              <a:extLst>
                <a:ext uri="{FF2B5EF4-FFF2-40B4-BE49-F238E27FC236}">
                  <a16:creationId xmlns:a16="http://schemas.microsoft.com/office/drawing/2014/main" id="{8FABF168-1906-4AE6-B3F5-15EEE8CADF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453261" y="685532"/>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 name="Freeform 25">
              <a:extLst>
                <a:ext uri="{FF2B5EF4-FFF2-40B4-BE49-F238E27FC236}">
                  <a16:creationId xmlns:a16="http://schemas.microsoft.com/office/drawing/2014/main" id="{72F9124E-1C2B-47FD-84F9-256BBABDF2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11214" y="6498682"/>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31">
              <a:extLst>
                <a:ext uri="{FF2B5EF4-FFF2-40B4-BE49-F238E27FC236}">
                  <a16:creationId xmlns:a16="http://schemas.microsoft.com/office/drawing/2014/main" id="{F8E5A5B8-608D-41E9-80D8-30354569FC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390137" y="6281545"/>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36">
              <a:extLst>
                <a:ext uri="{FF2B5EF4-FFF2-40B4-BE49-F238E27FC236}">
                  <a16:creationId xmlns:a16="http://schemas.microsoft.com/office/drawing/2014/main" id="{F359FC54-371A-45E1-BC00-CC4B391E9D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66020" y="6073727"/>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41">
              <a:extLst>
                <a:ext uri="{FF2B5EF4-FFF2-40B4-BE49-F238E27FC236}">
                  <a16:creationId xmlns:a16="http://schemas.microsoft.com/office/drawing/2014/main" id="{92CACDFB-D6E2-43E1-AD6A-8DEF07D6FA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92949" y="6279131"/>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49">
              <a:extLst>
                <a:ext uri="{FF2B5EF4-FFF2-40B4-BE49-F238E27FC236}">
                  <a16:creationId xmlns:a16="http://schemas.microsoft.com/office/drawing/2014/main" id="{369D6F1B-277E-4BFA-802A-DBB2994A19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63831" y="6508346"/>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7" name="Freeform 70">
              <a:extLst>
                <a:ext uri="{FF2B5EF4-FFF2-40B4-BE49-F238E27FC236}">
                  <a16:creationId xmlns:a16="http://schemas.microsoft.com/office/drawing/2014/main" id="{D5434E53-B08F-4ACA-91A1-72DD4A438C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74409" y="6247124"/>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85">
              <a:extLst>
                <a:ext uri="{FF2B5EF4-FFF2-40B4-BE49-F238E27FC236}">
                  <a16:creationId xmlns:a16="http://schemas.microsoft.com/office/drawing/2014/main" id="{31AA32B8-ECA1-4652-A7F6-C64A164836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77815" y="6435018"/>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9" name="Freeform 87">
              <a:extLst>
                <a:ext uri="{FF2B5EF4-FFF2-40B4-BE49-F238E27FC236}">
                  <a16:creationId xmlns:a16="http://schemas.microsoft.com/office/drawing/2014/main" id="{D5A98D8E-922A-450B-BAC7-624373E873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65294" y="6658052"/>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117">
              <a:extLst>
                <a:ext uri="{FF2B5EF4-FFF2-40B4-BE49-F238E27FC236}">
                  <a16:creationId xmlns:a16="http://schemas.microsoft.com/office/drawing/2014/main" id="{1AAA8D66-0CB7-4E6F-A817-5DA6D1D9E0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72050" y="5977372"/>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1" name="Freeform 118">
              <a:extLst>
                <a:ext uri="{FF2B5EF4-FFF2-40B4-BE49-F238E27FC236}">
                  <a16:creationId xmlns:a16="http://schemas.microsoft.com/office/drawing/2014/main" id="{7B8A3B09-BC97-4F21-94E9-5C5952669B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61466" y="6555059"/>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119">
              <a:extLst>
                <a:ext uri="{FF2B5EF4-FFF2-40B4-BE49-F238E27FC236}">
                  <a16:creationId xmlns:a16="http://schemas.microsoft.com/office/drawing/2014/main" id="{3E575223-DEC9-4512-ACB3-7EF79DFE8FA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48140" y="6286684"/>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 name="Freeform 139">
              <a:extLst>
                <a:ext uri="{FF2B5EF4-FFF2-40B4-BE49-F238E27FC236}">
                  <a16:creationId xmlns:a16="http://schemas.microsoft.com/office/drawing/2014/main" id="{A2F60DB8-8105-41B6-A657-59AC8FAD41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33386" y="6545898"/>
              <a:ext cx="131153" cy="87315"/>
            </a:xfrm>
            <a:custGeom>
              <a:avLst/>
              <a:gdLst>
                <a:gd name="T0" fmla="*/ 24 w 40"/>
                <a:gd name="T1" fmla="*/ 0 h 29"/>
                <a:gd name="T2" fmla="*/ 19 w 40"/>
                <a:gd name="T3" fmla="*/ 26 h 29"/>
                <a:gd name="T4" fmla="*/ 24 w 40"/>
                <a:gd name="T5" fmla="*/ 0 h 29"/>
              </a:gdLst>
              <a:ahLst/>
              <a:cxnLst>
                <a:cxn ang="0">
                  <a:pos x="T0" y="T1"/>
                </a:cxn>
                <a:cxn ang="0">
                  <a:pos x="T2" y="T3"/>
                </a:cxn>
                <a:cxn ang="0">
                  <a:pos x="T4" y="T5"/>
                </a:cxn>
              </a:cxnLst>
              <a:rect l="0" t="0" r="r" b="b"/>
              <a:pathLst>
                <a:path w="40" h="29">
                  <a:moveTo>
                    <a:pt x="24" y="0"/>
                  </a:moveTo>
                  <a:cubicBezTo>
                    <a:pt x="40" y="2"/>
                    <a:pt x="34" y="29"/>
                    <a:pt x="19" y="26"/>
                  </a:cubicBezTo>
                  <a:cubicBezTo>
                    <a:pt x="0" y="19"/>
                    <a:pt x="4"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4" name="Freeform 144">
              <a:extLst>
                <a:ext uri="{FF2B5EF4-FFF2-40B4-BE49-F238E27FC236}">
                  <a16:creationId xmlns:a16="http://schemas.microsoft.com/office/drawing/2014/main" id="{8E5C413D-130F-40EF-986E-3803AA20D9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296245" y="6087360"/>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5" name="Freeform 145">
              <a:extLst>
                <a:ext uri="{FF2B5EF4-FFF2-40B4-BE49-F238E27FC236}">
                  <a16:creationId xmlns:a16="http://schemas.microsoft.com/office/drawing/2014/main" id="{AA0BCB10-8327-484F-A6E0-A2BBA90B1D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12555" y="6299024"/>
              <a:ext cx="121406" cy="66913"/>
            </a:xfrm>
            <a:custGeom>
              <a:avLst/>
              <a:gdLst>
                <a:gd name="T0" fmla="*/ 19 w 37"/>
                <a:gd name="T1" fmla="*/ 0 h 22"/>
                <a:gd name="T2" fmla="*/ 19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1"/>
                    <a:pt x="37" y="22"/>
                    <a:pt x="19" y="22"/>
                  </a:cubicBezTo>
                  <a:cubicBezTo>
                    <a:pt x="6" y="18"/>
                    <a:pt x="0" y="4"/>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6" name="Freeform 8">
              <a:extLst>
                <a:ext uri="{FF2B5EF4-FFF2-40B4-BE49-F238E27FC236}">
                  <a16:creationId xmlns:a16="http://schemas.microsoft.com/office/drawing/2014/main" id="{42BBD930-764C-4A48-9EFE-3D7BD59D26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40644" y="6720780"/>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7" name="Freeform 8">
              <a:extLst>
                <a:ext uri="{FF2B5EF4-FFF2-40B4-BE49-F238E27FC236}">
                  <a16:creationId xmlns:a16="http://schemas.microsoft.com/office/drawing/2014/main" id="{81F2F622-5B4D-47DB-8E8E-C6C5090133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28972" y="35327"/>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8" name="Freeform 8">
              <a:extLst>
                <a:ext uri="{FF2B5EF4-FFF2-40B4-BE49-F238E27FC236}">
                  <a16:creationId xmlns:a16="http://schemas.microsoft.com/office/drawing/2014/main" id="{D11F209F-C153-40EF-9687-AC9B7EDC35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729149" y="9752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9" name="Freeform 106">
              <a:extLst>
                <a:ext uri="{FF2B5EF4-FFF2-40B4-BE49-F238E27FC236}">
                  <a16:creationId xmlns:a16="http://schemas.microsoft.com/office/drawing/2014/main" id="{F2C892FE-0BCC-436C-A56C-75F22A5326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08399" y="18795"/>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0" name="Freeform 106">
              <a:extLst>
                <a:ext uri="{FF2B5EF4-FFF2-40B4-BE49-F238E27FC236}">
                  <a16:creationId xmlns:a16="http://schemas.microsoft.com/office/drawing/2014/main" id="{C04D8270-78E5-442F-A13E-8F36B46DA9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388303" y="6714519"/>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1" name="Freeform 8">
              <a:extLst>
                <a:ext uri="{FF2B5EF4-FFF2-40B4-BE49-F238E27FC236}">
                  <a16:creationId xmlns:a16="http://schemas.microsoft.com/office/drawing/2014/main" id="{2364C396-D32B-4204-BE3D-7978AEC4A4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829013" y="6692155"/>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2" name="Freeform 10">
              <a:extLst>
                <a:ext uri="{FF2B5EF4-FFF2-40B4-BE49-F238E27FC236}">
                  <a16:creationId xmlns:a16="http://schemas.microsoft.com/office/drawing/2014/main" id="{94890050-B99A-49B3-AA43-B907D7BC40F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196038" y="101916"/>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3" name="Freeform 15">
              <a:extLst>
                <a:ext uri="{FF2B5EF4-FFF2-40B4-BE49-F238E27FC236}">
                  <a16:creationId xmlns:a16="http://schemas.microsoft.com/office/drawing/2014/main" id="{4F10F360-2A8A-47C7-97F1-39C21A3E0D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199968" y="616113"/>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3" name="Freeform 18">
              <a:extLst>
                <a:ext uri="{FF2B5EF4-FFF2-40B4-BE49-F238E27FC236}">
                  <a16:creationId xmlns:a16="http://schemas.microsoft.com/office/drawing/2014/main" id="{B941FB0E-BF49-4CEF-8D20-36B788D3B9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203382" y="359370"/>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5" name="Freeform 52">
              <a:extLst>
                <a:ext uri="{FF2B5EF4-FFF2-40B4-BE49-F238E27FC236}">
                  <a16:creationId xmlns:a16="http://schemas.microsoft.com/office/drawing/2014/main" id="{162B6B81-4CA7-440F-8815-60920B9603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885089" y="424178"/>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4" name="Freeform 54">
              <a:extLst>
                <a:ext uri="{FF2B5EF4-FFF2-40B4-BE49-F238E27FC236}">
                  <a16:creationId xmlns:a16="http://schemas.microsoft.com/office/drawing/2014/main" id="{D5ECC74F-C23A-4D14-8843-30C85D26D1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862017" y="587806"/>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7" name="Freeform 59">
              <a:extLst>
                <a:ext uri="{FF2B5EF4-FFF2-40B4-BE49-F238E27FC236}">
                  <a16:creationId xmlns:a16="http://schemas.microsoft.com/office/drawing/2014/main" id="{169EAE32-FA5D-417A-9E3D-ED5FC3A9C7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841629" y="229081"/>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8" name="Freeform 78">
              <a:extLst>
                <a:ext uri="{FF2B5EF4-FFF2-40B4-BE49-F238E27FC236}">
                  <a16:creationId xmlns:a16="http://schemas.microsoft.com/office/drawing/2014/main" id="{81E3B909-6FF7-4890-B0F9-AF9949309C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622395" y="694621"/>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9" name="Freeform 84">
              <a:extLst>
                <a:ext uri="{FF2B5EF4-FFF2-40B4-BE49-F238E27FC236}">
                  <a16:creationId xmlns:a16="http://schemas.microsoft.com/office/drawing/2014/main" id="{8A143A49-AE2E-4E58-80F5-ED3669450C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603885" y="490035"/>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86">
              <a:extLst>
                <a:ext uri="{FF2B5EF4-FFF2-40B4-BE49-F238E27FC236}">
                  <a16:creationId xmlns:a16="http://schemas.microsoft.com/office/drawing/2014/main" id="{CABDA8BE-A80E-4A04-8F32-5125E97D05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613854" y="144026"/>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1" name="Freeform 106">
              <a:extLst>
                <a:ext uri="{FF2B5EF4-FFF2-40B4-BE49-F238E27FC236}">
                  <a16:creationId xmlns:a16="http://schemas.microsoft.com/office/drawing/2014/main" id="{F6679A4D-9FFD-4D03-9A13-3A08FDCE9B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392083" y="562644"/>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2" name="Freeform 110">
              <a:extLst>
                <a:ext uri="{FF2B5EF4-FFF2-40B4-BE49-F238E27FC236}">
                  <a16:creationId xmlns:a16="http://schemas.microsoft.com/office/drawing/2014/main" id="{F8AE33DF-4319-45F4-A184-8C61154F1F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391975" y="270473"/>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3" name="Freeform 123">
              <a:extLst>
                <a:ext uri="{FF2B5EF4-FFF2-40B4-BE49-F238E27FC236}">
                  <a16:creationId xmlns:a16="http://schemas.microsoft.com/office/drawing/2014/main" id="{203B12AA-A3BD-4B7B-B036-18BB772340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171582" y="741501"/>
              <a:ext cx="140901" cy="93843"/>
            </a:xfrm>
            <a:custGeom>
              <a:avLst/>
              <a:gdLst>
                <a:gd name="T0" fmla="*/ 26 w 43"/>
                <a:gd name="T1" fmla="*/ 3 h 31"/>
                <a:gd name="T2" fmla="*/ 40 w 43"/>
                <a:gd name="T3" fmla="*/ 23 h 31"/>
                <a:gd name="T4" fmla="*/ 26 w 43"/>
                <a:gd name="T5" fmla="*/ 3 h 31"/>
              </a:gdLst>
              <a:ahLst/>
              <a:cxnLst>
                <a:cxn ang="0">
                  <a:pos x="T0" y="T1"/>
                </a:cxn>
                <a:cxn ang="0">
                  <a:pos x="T2" y="T3"/>
                </a:cxn>
                <a:cxn ang="0">
                  <a:pos x="T4" y="T5"/>
                </a:cxn>
              </a:cxnLst>
              <a:rect l="0" t="0" r="r" b="b"/>
              <a:pathLst>
                <a:path w="43" h="31">
                  <a:moveTo>
                    <a:pt x="26" y="3"/>
                  </a:moveTo>
                  <a:cubicBezTo>
                    <a:pt x="35" y="0"/>
                    <a:pt x="43" y="17"/>
                    <a:pt x="40"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4" name="Freeform 130">
              <a:extLst>
                <a:ext uri="{FF2B5EF4-FFF2-40B4-BE49-F238E27FC236}">
                  <a16:creationId xmlns:a16="http://schemas.microsoft.com/office/drawing/2014/main" id="{8B3AB77A-1475-48E6-B794-BAFBE891FF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008329" y="11340"/>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5" name="Freeform 135">
              <a:extLst>
                <a:ext uri="{FF2B5EF4-FFF2-40B4-BE49-F238E27FC236}">
                  <a16:creationId xmlns:a16="http://schemas.microsoft.com/office/drawing/2014/main" id="{799215C2-6C9A-474F-A5A4-C0B64A7F8B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98771" y="584206"/>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6" name="Freeform 25">
              <a:extLst>
                <a:ext uri="{FF2B5EF4-FFF2-40B4-BE49-F238E27FC236}">
                  <a16:creationId xmlns:a16="http://schemas.microsoft.com/office/drawing/2014/main" id="{4CE3BA64-0E28-4234-BB1F-291B797098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045099" y="6471840"/>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7" name="Freeform 31">
              <a:extLst>
                <a:ext uri="{FF2B5EF4-FFF2-40B4-BE49-F238E27FC236}">
                  <a16:creationId xmlns:a16="http://schemas.microsoft.com/office/drawing/2014/main" id="{67D91C73-C376-4277-9EFD-9FD0470AD26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024022" y="6254703"/>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8" name="Freeform 41">
              <a:extLst>
                <a:ext uri="{FF2B5EF4-FFF2-40B4-BE49-F238E27FC236}">
                  <a16:creationId xmlns:a16="http://schemas.microsoft.com/office/drawing/2014/main" id="{3B663AEA-3170-47F1-999C-74A61A961D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772976" y="6232064"/>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9" name="Freeform 49">
              <a:extLst>
                <a:ext uri="{FF2B5EF4-FFF2-40B4-BE49-F238E27FC236}">
                  <a16:creationId xmlns:a16="http://schemas.microsoft.com/office/drawing/2014/main" id="{D1A61960-42E0-4162-9516-2A7EC18F97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797716" y="6481504"/>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0" name="Freeform 70">
              <a:extLst>
                <a:ext uri="{FF2B5EF4-FFF2-40B4-BE49-F238E27FC236}">
                  <a16:creationId xmlns:a16="http://schemas.microsoft.com/office/drawing/2014/main" id="{409D0999-B4C1-4806-8388-89F9DA6CB1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508294" y="6220282"/>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1" name="Freeform 85">
              <a:extLst>
                <a:ext uri="{FF2B5EF4-FFF2-40B4-BE49-F238E27FC236}">
                  <a16:creationId xmlns:a16="http://schemas.microsoft.com/office/drawing/2014/main" id="{D281BE1A-6972-4D40-B89F-7D3B35E0AB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511700" y="6408176"/>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2" name="Freeform 87">
              <a:extLst>
                <a:ext uri="{FF2B5EF4-FFF2-40B4-BE49-F238E27FC236}">
                  <a16:creationId xmlns:a16="http://schemas.microsoft.com/office/drawing/2014/main" id="{101325E8-3735-4D9E-AD4A-940C5B14F1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499179" y="6631210"/>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3" name="Freeform 103">
              <a:extLst>
                <a:ext uri="{FF2B5EF4-FFF2-40B4-BE49-F238E27FC236}">
                  <a16:creationId xmlns:a16="http://schemas.microsoft.com/office/drawing/2014/main" id="{0B6F7609-A46F-495F-ACA3-C299FBDD27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60314" y="6723192"/>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4" name="Freeform 117">
              <a:extLst>
                <a:ext uri="{FF2B5EF4-FFF2-40B4-BE49-F238E27FC236}">
                  <a16:creationId xmlns:a16="http://schemas.microsoft.com/office/drawing/2014/main" id="{A0A8F5DC-6AEA-4EE6-B393-417DA1EDA6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305935" y="5950530"/>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5" name="Freeform 118">
              <a:extLst>
                <a:ext uri="{FF2B5EF4-FFF2-40B4-BE49-F238E27FC236}">
                  <a16:creationId xmlns:a16="http://schemas.microsoft.com/office/drawing/2014/main" id="{7EEFD3A9-D993-4A34-849E-2CC00645F7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769356" y="6029959"/>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6" name="Freeform 119">
              <a:extLst>
                <a:ext uri="{FF2B5EF4-FFF2-40B4-BE49-F238E27FC236}">
                  <a16:creationId xmlns:a16="http://schemas.microsoft.com/office/drawing/2014/main" id="{5C65C06C-6AE3-4741-A0B0-AB4626AA8DC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61210" y="6020634"/>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7" name="Freeform 139">
              <a:extLst>
                <a:ext uri="{FF2B5EF4-FFF2-40B4-BE49-F238E27FC236}">
                  <a16:creationId xmlns:a16="http://schemas.microsoft.com/office/drawing/2014/main" id="{E1086A18-29F9-4452-B314-8C41598338A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31556" y="5995487"/>
              <a:ext cx="131153" cy="87315"/>
            </a:xfrm>
            <a:custGeom>
              <a:avLst/>
              <a:gdLst>
                <a:gd name="T0" fmla="*/ 24 w 40"/>
                <a:gd name="T1" fmla="*/ 0 h 29"/>
                <a:gd name="T2" fmla="*/ 19 w 40"/>
                <a:gd name="T3" fmla="*/ 26 h 29"/>
                <a:gd name="T4" fmla="*/ 24 w 40"/>
                <a:gd name="T5" fmla="*/ 0 h 29"/>
              </a:gdLst>
              <a:ahLst/>
              <a:cxnLst>
                <a:cxn ang="0">
                  <a:pos x="T0" y="T1"/>
                </a:cxn>
                <a:cxn ang="0">
                  <a:pos x="T2" y="T3"/>
                </a:cxn>
                <a:cxn ang="0">
                  <a:pos x="T4" y="T5"/>
                </a:cxn>
              </a:cxnLst>
              <a:rect l="0" t="0" r="r" b="b"/>
              <a:pathLst>
                <a:path w="40" h="29">
                  <a:moveTo>
                    <a:pt x="24" y="0"/>
                  </a:moveTo>
                  <a:cubicBezTo>
                    <a:pt x="40" y="2"/>
                    <a:pt x="34" y="29"/>
                    <a:pt x="19" y="26"/>
                  </a:cubicBezTo>
                  <a:cubicBezTo>
                    <a:pt x="0" y="19"/>
                    <a:pt x="4"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144">
              <a:extLst>
                <a:ext uri="{FF2B5EF4-FFF2-40B4-BE49-F238E27FC236}">
                  <a16:creationId xmlns:a16="http://schemas.microsoft.com/office/drawing/2014/main" id="{04F4D575-818F-4EDA-8D6F-4FB2DE6749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004846" y="5988307"/>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145">
              <a:extLst>
                <a:ext uri="{FF2B5EF4-FFF2-40B4-BE49-F238E27FC236}">
                  <a16:creationId xmlns:a16="http://schemas.microsoft.com/office/drawing/2014/main" id="{0E161E48-85EB-4A49-BC06-364995C517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52201" y="6016945"/>
              <a:ext cx="121406" cy="66913"/>
            </a:xfrm>
            <a:custGeom>
              <a:avLst/>
              <a:gdLst>
                <a:gd name="T0" fmla="*/ 19 w 37"/>
                <a:gd name="T1" fmla="*/ 0 h 22"/>
                <a:gd name="T2" fmla="*/ 19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1"/>
                    <a:pt x="37" y="22"/>
                    <a:pt x="19" y="22"/>
                  </a:cubicBezTo>
                  <a:cubicBezTo>
                    <a:pt x="6" y="18"/>
                    <a:pt x="0" y="4"/>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5" name="Freeform 8">
              <a:extLst>
                <a:ext uri="{FF2B5EF4-FFF2-40B4-BE49-F238E27FC236}">
                  <a16:creationId xmlns:a16="http://schemas.microsoft.com/office/drawing/2014/main" id="{12412E23-0A88-4F9B-93D5-83AB1CBD470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527047" y="6001464"/>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6" name="Freeform 8">
              <a:extLst>
                <a:ext uri="{FF2B5EF4-FFF2-40B4-BE49-F238E27FC236}">
                  <a16:creationId xmlns:a16="http://schemas.microsoft.com/office/drawing/2014/main" id="{35CA5C8C-D72C-482D-9453-B29DFEEE42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862857" y="8485"/>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7" name="Freeform 8">
              <a:extLst>
                <a:ext uri="{FF2B5EF4-FFF2-40B4-BE49-F238E27FC236}">
                  <a16:creationId xmlns:a16="http://schemas.microsoft.com/office/drawing/2014/main" id="{9A71EDCD-24BC-4A17-9B64-DC1E2858A8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407099" y="472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8" name="Freeform 106">
              <a:extLst>
                <a:ext uri="{FF2B5EF4-FFF2-40B4-BE49-F238E27FC236}">
                  <a16:creationId xmlns:a16="http://schemas.microsoft.com/office/drawing/2014/main" id="{A50F6063-95E3-4BDF-B880-F33DCD1E2C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47538" y="35163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9" name="Freeform 106">
              <a:extLst>
                <a:ext uri="{FF2B5EF4-FFF2-40B4-BE49-F238E27FC236}">
                  <a16:creationId xmlns:a16="http://schemas.microsoft.com/office/drawing/2014/main" id="{E1FA8E71-2DDE-4E51-9875-B964A69346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022188" y="668767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0" name="Freeform 10">
              <a:extLst>
                <a:ext uri="{FF2B5EF4-FFF2-40B4-BE49-F238E27FC236}">
                  <a16:creationId xmlns:a16="http://schemas.microsoft.com/office/drawing/2014/main" id="{199A2DF2-B31D-408E-8626-2C40CC0B21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388271" y="768405"/>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1" name="Freeform 18">
              <a:extLst>
                <a:ext uri="{FF2B5EF4-FFF2-40B4-BE49-F238E27FC236}">
                  <a16:creationId xmlns:a16="http://schemas.microsoft.com/office/drawing/2014/main" id="{C83EF657-5D67-4019-9E20-17CCD4C58E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922334" y="815921"/>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2" name="Freeform 8">
              <a:extLst>
                <a:ext uri="{FF2B5EF4-FFF2-40B4-BE49-F238E27FC236}">
                  <a16:creationId xmlns:a16="http://schemas.microsoft.com/office/drawing/2014/main" id="{3B992048-CE4D-4C79-8265-F49ACF10D0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8343" y="6683968"/>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3" name="Freeform 10">
              <a:extLst>
                <a:ext uri="{FF2B5EF4-FFF2-40B4-BE49-F238E27FC236}">
                  <a16:creationId xmlns:a16="http://schemas.microsoft.com/office/drawing/2014/main" id="{2B94DB80-B7D1-4170-88A2-6E4EC55246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45368" y="11763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4" name="Freeform 15">
              <a:extLst>
                <a:ext uri="{FF2B5EF4-FFF2-40B4-BE49-F238E27FC236}">
                  <a16:creationId xmlns:a16="http://schemas.microsoft.com/office/drawing/2014/main" id="{2F8AE45B-8CBB-4DA9-8248-23615828CE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49298" y="63183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5" name="Freeform 18">
              <a:extLst>
                <a:ext uri="{FF2B5EF4-FFF2-40B4-BE49-F238E27FC236}">
                  <a16:creationId xmlns:a16="http://schemas.microsoft.com/office/drawing/2014/main" id="{22F566CA-D7F1-40DD-A2DC-740587F592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52712" y="37508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6" name="Freeform 19">
              <a:extLst>
                <a:ext uri="{FF2B5EF4-FFF2-40B4-BE49-F238E27FC236}">
                  <a16:creationId xmlns:a16="http://schemas.microsoft.com/office/drawing/2014/main" id="{25703CD1-3965-43FB-8408-77151BBD2C4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42630" y="2061963"/>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7" name="Freeform 20">
              <a:extLst>
                <a:ext uri="{FF2B5EF4-FFF2-40B4-BE49-F238E27FC236}">
                  <a16:creationId xmlns:a16="http://schemas.microsoft.com/office/drawing/2014/main" id="{8236AF27-E29A-4BE1-835F-3E58632F5A2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27393" y="2259521"/>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8" name="Freeform 22">
              <a:extLst>
                <a:ext uri="{FF2B5EF4-FFF2-40B4-BE49-F238E27FC236}">
                  <a16:creationId xmlns:a16="http://schemas.microsoft.com/office/drawing/2014/main" id="{C127F179-C992-4D40-B186-06818A77CB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96732" y="108936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9" name="Freeform 23">
              <a:extLst>
                <a:ext uri="{FF2B5EF4-FFF2-40B4-BE49-F238E27FC236}">
                  <a16:creationId xmlns:a16="http://schemas.microsoft.com/office/drawing/2014/main" id="{6B0E5B35-D3B7-4BEB-839F-D258E79A0F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10419" y="87679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0" name="Freeform 26">
              <a:extLst>
                <a:ext uri="{FF2B5EF4-FFF2-40B4-BE49-F238E27FC236}">
                  <a16:creationId xmlns:a16="http://schemas.microsoft.com/office/drawing/2014/main" id="{0A5309F9-3D88-4474-ABD7-B61C20EEAA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97643" y="136050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1" name="Freeform 27">
              <a:extLst>
                <a:ext uri="{FF2B5EF4-FFF2-40B4-BE49-F238E27FC236}">
                  <a16:creationId xmlns:a16="http://schemas.microsoft.com/office/drawing/2014/main" id="{C4D0EC36-D809-4017-A7B7-70EF532505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88119" y="1797607"/>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2" name="Freeform 28">
              <a:extLst>
                <a:ext uri="{FF2B5EF4-FFF2-40B4-BE49-F238E27FC236}">
                  <a16:creationId xmlns:a16="http://schemas.microsoft.com/office/drawing/2014/main" id="{FBDEBED8-29DF-4480-8174-2215AF3EDB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75203" y="157501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3" name="Freeform 30">
              <a:extLst>
                <a:ext uri="{FF2B5EF4-FFF2-40B4-BE49-F238E27FC236}">
                  <a16:creationId xmlns:a16="http://schemas.microsoft.com/office/drawing/2014/main" id="{3444EF1F-615A-46FF-ABD9-F8C3E27AF1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50453" y="111811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4" name="Freeform 43">
              <a:extLst>
                <a:ext uri="{FF2B5EF4-FFF2-40B4-BE49-F238E27FC236}">
                  <a16:creationId xmlns:a16="http://schemas.microsoft.com/office/drawing/2014/main" id="{47063C05-57F6-44CA-9FD0-6206D1A0C4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05807" y="2931340"/>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5" name="Freeform 51">
              <a:extLst>
                <a:ext uri="{FF2B5EF4-FFF2-40B4-BE49-F238E27FC236}">
                  <a16:creationId xmlns:a16="http://schemas.microsoft.com/office/drawing/2014/main" id="{73C07EAB-D311-4701-AF3F-FB2F55FEC8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58630" y="948333"/>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6" name="Freeform 52">
              <a:extLst>
                <a:ext uri="{FF2B5EF4-FFF2-40B4-BE49-F238E27FC236}">
                  <a16:creationId xmlns:a16="http://schemas.microsoft.com/office/drawing/2014/main" id="{26072D6D-FE3B-47A4-8F9D-711D9F617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34419" y="415991"/>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7" name="Freeform 53">
              <a:extLst>
                <a:ext uri="{FF2B5EF4-FFF2-40B4-BE49-F238E27FC236}">
                  <a16:creationId xmlns:a16="http://schemas.microsoft.com/office/drawing/2014/main" id="{0FAA55A3-30BC-408E-8D76-63F4A114E3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23124" y="1154964"/>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8" name="Freeform 54">
              <a:extLst>
                <a:ext uri="{FF2B5EF4-FFF2-40B4-BE49-F238E27FC236}">
                  <a16:creationId xmlns:a16="http://schemas.microsoft.com/office/drawing/2014/main" id="{94A75CDE-F5FD-4343-800E-D6683426D7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1347" y="579619"/>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9" name="Freeform 55">
              <a:extLst>
                <a:ext uri="{FF2B5EF4-FFF2-40B4-BE49-F238E27FC236}">
                  <a16:creationId xmlns:a16="http://schemas.microsoft.com/office/drawing/2014/main" id="{BDB3210B-EBD6-49C4-B615-F17B281B02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25360" y="1428796"/>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0" name="Freeform 56">
              <a:extLst>
                <a:ext uri="{FF2B5EF4-FFF2-40B4-BE49-F238E27FC236}">
                  <a16:creationId xmlns:a16="http://schemas.microsoft.com/office/drawing/2014/main" id="{D85BCAD4-3F0F-401D-8253-E514BE040D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1415" y="2333591"/>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1" name="Freeform 57">
              <a:extLst>
                <a:ext uri="{FF2B5EF4-FFF2-40B4-BE49-F238E27FC236}">
                  <a16:creationId xmlns:a16="http://schemas.microsoft.com/office/drawing/2014/main" id="{176EC456-36D0-4751-86EE-E8E5D48EBB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1509" y="1638541"/>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2" name="Freeform 59">
              <a:extLst>
                <a:ext uri="{FF2B5EF4-FFF2-40B4-BE49-F238E27FC236}">
                  <a16:creationId xmlns:a16="http://schemas.microsoft.com/office/drawing/2014/main" id="{E6CC98B0-1624-48FE-98C5-66620ECF7D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90959" y="220894"/>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3" name="Freeform 60">
              <a:extLst>
                <a:ext uri="{FF2B5EF4-FFF2-40B4-BE49-F238E27FC236}">
                  <a16:creationId xmlns:a16="http://schemas.microsoft.com/office/drawing/2014/main" id="{8D98D9B3-C3C3-42B4-A836-2FDAAF9F24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6190" y="1868335"/>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4" name="Freeform 61">
              <a:extLst>
                <a:ext uri="{FF2B5EF4-FFF2-40B4-BE49-F238E27FC236}">
                  <a16:creationId xmlns:a16="http://schemas.microsoft.com/office/drawing/2014/main" id="{A203AABB-A7B2-4544-88FB-2DB3A7CCC2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6139" y="21137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5" name="Freeform 78">
              <a:extLst>
                <a:ext uri="{FF2B5EF4-FFF2-40B4-BE49-F238E27FC236}">
                  <a16:creationId xmlns:a16="http://schemas.microsoft.com/office/drawing/2014/main" id="{680D5D17-AC96-4E0F-ADB9-FCE1FF4CE7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91181" y="789496"/>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6" name="Freeform 84">
              <a:extLst>
                <a:ext uri="{FF2B5EF4-FFF2-40B4-BE49-F238E27FC236}">
                  <a16:creationId xmlns:a16="http://schemas.microsoft.com/office/drawing/2014/main" id="{BF0C7978-F9E2-4005-9574-15B3FB5538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62061" y="365897"/>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7" name="Freeform 86">
              <a:extLst>
                <a:ext uri="{FF2B5EF4-FFF2-40B4-BE49-F238E27FC236}">
                  <a16:creationId xmlns:a16="http://schemas.microsoft.com/office/drawing/2014/main" id="{9CC06248-C521-4E65-9620-07D06F8933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59223" y="141815"/>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8" name="Freeform 106">
              <a:extLst>
                <a:ext uri="{FF2B5EF4-FFF2-40B4-BE49-F238E27FC236}">
                  <a16:creationId xmlns:a16="http://schemas.microsoft.com/office/drawing/2014/main" id="{705B6C10-6A43-4BBE-A52C-DC2DAECAF1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18826" y="55445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9" name="Freeform 110">
              <a:extLst>
                <a:ext uri="{FF2B5EF4-FFF2-40B4-BE49-F238E27FC236}">
                  <a16:creationId xmlns:a16="http://schemas.microsoft.com/office/drawing/2014/main" id="{5BA4A0DD-7264-46BB-8644-3C50941C9A3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96550" y="306622"/>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0" name="Freeform 112">
              <a:extLst>
                <a:ext uri="{FF2B5EF4-FFF2-40B4-BE49-F238E27FC236}">
                  <a16:creationId xmlns:a16="http://schemas.microsoft.com/office/drawing/2014/main" id="{B452AC30-E9F4-4529-BD6E-5ADCDA5339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06844" y="733265"/>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1" name="Freeform 123">
              <a:extLst>
                <a:ext uri="{FF2B5EF4-FFF2-40B4-BE49-F238E27FC236}">
                  <a16:creationId xmlns:a16="http://schemas.microsoft.com/office/drawing/2014/main" id="{68EDA7F2-4EE5-4AEC-A504-CB08F6B9A7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78262" y="179025"/>
              <a:ext cx="140901" cy="93843"/>
            </a:xfrm>
            <a:custGeom>
              <a:avLst/>
              <a:gdLst>
                <a:gd name="T0" fmla="*/ 26 w 43"/>
                <a:gd name="T1" fmla="*/ 3 h 31"/>
                <a:gd name="T2" fmla="*/ 40 w 43"/>
                <a:gd name="T3" fmla="*/ 23 h 31"/>
                <a:gd name="T4" fmla="*/ 26 w 43"/>
                <a:gd name="T5" fmla="*/ 3 h 31"/>
              </a:gdLst>
              <a:ahLst/>
              <a:cxnLst>
                <a:cxn ang="0">
                  <a:pos x="T0" y="T1"/>
                </a:cxn>
                <a:cxn ang="0">
                  <a:pos x="T2" y="T3"/>
                </a:cxn>
                <a:cxn ang="0">
                  <a:pos x="T4" y="T5"/>
                </a:cxn>
              </a:cxnLst>
              <a:rect l="0" t="0" r="r" b="b"/>
              <a:pathLst>
                <a:path w="43" h="31">
                  <a:moveTo>
                    <a:pt x="26" y="3"/>
                  </a:moveTo>
                  <a:cubicBezTo>
                    <a:pt x="35" y="0"/>
                    <a:pt x="43" y="17"/>
                    <a:pt x="40"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2" name="Freeform 130">
              <a:extLst>
                <a:ext uri="{FF2B5EF4-FFF2-40B4-BE49-F238E27FC236}">
                  <a16:creationId xmlns:a16="http://schemas.microsoft.com/office/drawing/2014/main" id="{5E189D22-8F54-46F8-9611-4F1FCC31BD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51483" y="468274"/>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3" name="Freeform 135">
              <a:extLst>
                <a:ext uri="{FF2B5EF4-FFF2-40B4-BE49-F238E27FC236}">
                  <a16:creationId xmlns:a16="http://schemas.microsoft.com/office/drawing/2014/main" id="{B761794A-7FCE-4DAA-B710-803CA99FAA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53089" y="688450"/>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4" name="Freeform 5">
              <a:extLst>
                <a:ext uri="{FF2B5EF4-FFF2-40B4-BE49-F238E27FC236}">
                  <a16:creationId xmlns:a16="http://schemas.microsoft.com/office/drawing/2014/main" id="{20995D3A-FC68-4B79-9632-2BB10ECA87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13278" y="2730591"/>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5" name="Freeform 6">
              <a:extLst>
                <a:ext uri="{FF2B5EF4-FFF2-40B4-BE49-F238E27FC236}">
                  <a16:creationId xmlns:a16="http://schemas.microsoft.com/office/drawing/2014/main" id="{49C159BB-7257-4A09-8C12-6AF61D7117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2140" y="5012957"/>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6" name="Freeform 7">
              <a:extLst>
                <a:ext uri="{FF2B5EF4-FFF2-40B4-BE49-F238E27FC236}">
                  <a16:creationId xmlns:a16="http://schemas.microsoft.com/office/drawing/2014/main" id="{F5CD4467-A569-43CF-86A0-79473F5807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83235" y="244427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7" name="Freeform 8">
              <a:extLst>
                <a:ext uri="{FF2B5EF4-FFF2-40B4-BE49-F238E27FC236}">
                  <a16:creationId xmlns:a16="http://schemas.microsoft.com/office/drawing/2014/main" id="{E4FC1A14-AE5B-4899-95DD-9C56237DA5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71683" y="477570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8" name="Freeform 9">
              <a:extLst>
                <a:ext uri="{FF2B5EF4-FFF2-40B4-BE49-F238E27FC236}">
                  <a16:creationId xmlns:a16="http://schemas.microsoft.com/office/drawing/2014/main" id="{EC77E2DE-CC58-4107-A404-885D2613A5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79821" y="449523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9" name="Freeform 11">
              <a:extLst>
                <a:ext uri="{FF2B5EF4-FFF2-40B4-BE49-F238E27FC236}">
                  <a16:creationId xmlns:a16="http://schemas.microsoft.com/office/drawing/2014/main" id="{0E497A22-C9CB-4ADE-AE43-9E6768B22B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0182" y="423399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0" name="Freeform 12">
              <a:extLst>
                <a:ext uri="{FF2B5EF4-FFF2-40B4-BE49-F238E27FC236}">
                  <a16:creationId xmlns:a16="http://schemas.microsoft.com/office/drawing/2014/main" id="{64056CC8-26C8-4739-B9F7-0F23B778AB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1958" y="373151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1" name="Freeform 13">
              <a:extLst>
                <a:ext uri="{FF2B5EF4-FFF2-40B4-BE49-F238E27FC236}">
                  <a16:creationId xmlns:a16="http://schemas.microsoft.com/office/drawing/2014/main" id="{CABABB06-E976-4F92-836D-60FC8F8D1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6423" y="3135487"/>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2" name="Freeform 14">
              <a:extLst>
                <a:ext uri="{FF2B5EF4-FFF2-40B4-BE49-F238E27FC236}">
                  <a16:creationId xmlns:a16="http://schemas.microsoft.com/office/drawing/2014/main" id="{FD9DF2A8-9AFC-48B4-BF3A-14B73A84FBA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7063" y="337541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3" name="Freeform 16">
              <a:extLst>
                <a:ext uri="{FF2B5EF4-FFF2-40B4-BE49-F238E27FC236}">
                  <a16:creationId xmlns:a16="http://schemas.microsoft.com/office/drawing/2014/main" id="{C8825D2E-6C88-42BD-9C25-F3B9B332E1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30798" y="397454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4" name="Freeform 17">
              <a:extLst>
                <a:ext uri="{FF2B5EF4-FFF2-40B4-BE49-F238E27FC236}">
                  <a16:creationId xmlns:a16="http://schemas.microsoft.com/office/drawing/2014/main" id="{DE603ADB-B4D2-4A70-B88F-260F1D3186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5777" y="5419134"/>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5" name="Freeform 21">
              <a:extLst>
                <a:ext uri="{FF2B5EF4-FFF2-40B4-BE49-F238E27FC236}">
                  <a16:creationId xmlns:a16="http://schemas.microsoft.com/office/drawing/2014/main" id="{C2878743-161E-4A64-8B65-B4FCBF7B1B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13768" y="569839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6" name="Freeform 25">
              <a:extLst>
                <a:ext uri="{FF2B5EF4-FFF2-40B4-BE49-F238E27FC236}">
                  <a16:creationId xmlns:a16="http://schemas.microsoft.com/office/drawing/2014/main" id="{2A12C28B-23E2-44A5-ADB5-361EA98476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94745" y="6419812"/>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7" name="Freeform 29">
              <a:extLst>
                <a:ext uri="{FF2B5EF4-FFF2-40B4-BE49-F238E27FC236}">
                  <a16:creationId xmlns:a16="http://schemas.microsoft.com/office/drawing/2014/main" id="{0C654FE1-36CF-4690-9309-DABBF02F3B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94651" y="593709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8" name="Freeform 31">
              <a:extLst>
                <a:ext uri="{FF2B5EF4-FFF2-40B4-BE49-F238E27FC236}">
                  <a16:creationId xmlns:a16="http://schemas.microsoft.com/office/drawing/2014/main" id="{7D6AB6E9-0118-49A0-8EBF-B42E9F738FF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8534" y="6182401"/>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9" name="Freeform 32">
              <a:extLst>
                <a:ext uri="{FF2B5EF4-FFF2-40B4-BE49-F238E27FC236}">
                  <a16:creationId xmlns:a16="http://schemas.microsoft.com/office/drawing/2014/main" id="{69778DD7-B38B-4E4F-8202-45BA1DC3B4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4532" y="3261571"/>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0" name="Freeform 33">
              <a:extLst>
                <a:ext uri="{FF2B5EF4-FFF2-40B4-BE49-F238E27FC236}">
                  <a16:creationId xmlns:a16="http://schemas.microsoft.com/office/drawing/2014/main" id="{BD9887A7-6930-4D93-9DFD-01CA3CFB84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04445" y="4352882"/>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1" name="Freeform 34">
              <a:extLst>
                <a:ext uri="{FF2B5EF4-FFF2-40B4-BE49-F238E27FC236}">
                  <a16:creationId xmlns:a16="http://schemas.microsoft.com/office/drawing/2014/main" id="{4052AE48-583B-48C9-A247-060CA2896F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6061" y="5349630"/>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2" name="Freeform 35">
              <a:extLst>
                <a:ext uri="{FF2B5EF4-FFF2-40B4-BE49-F238E27FC236}">
                  <a16:creationId xmlns:a16="http://schemas.microsoft.com/office/drawing/2014/main" id="{9FD5A422-7830-4B7A-A2ED-CA92A12C93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04027" y="4561109"/>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3" name="Freeform 36">
              <a:extLst>
                <a:ext uri="{FF2B5EF4-FFF2-40B4-BE49-F238E27FC236}">
                  <a16:creationId xmlns:a16="http://schemas.microsoft.com/office/drawing/2014/main" id="{F9916F67-3F6A-4C0C-A067-87AF502B9B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6164" y="6012094"/>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4" name="Freeform 37">
              <a:extLst>
                <a:ext uri="{FF2B5EF4-FFF2-40B4-BE49-F238E27FC236}">
                  <a16:creationId xmlns:a16="http://schemas.microsoft.com/office/drawing/2014/main" id="{F0CE1BEA-482A-497E-B5E5-8285D2A281C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7930" y="3025631"/>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5" name="Freeform 38">
              <a:extLst>
                <a:ext uri="{FF2B5EF4-FFF2-40B4-BE49-F238E27FC236}">
                  <a16:creationId xmlns:a16="http://schemas.microsoft.com/office/drawing/2014/main" id="{183BC246-BF63-4530-91A0-7BC015C6FC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95599" y="4865727"/>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6" name="Freeform 39">
              <a:extLst>
                <a:ext uri="{FF2B5EF4-FFF2-40B4-BE49-F238E27FC236}">
                  <a16:creationId xmlns:a16="http://schemas.microsoft.com/office/drawing/2014/main" id="{9377B4B9-6ED2-4872-9CFB-829BA2BEB4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7707" y="5106848"/>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7" name="Freeform 40">
              <a:extLst>
                <a:ext uri="{FF2B5EF4-FFF2-40B4-BE49-F238E27FC236}">
                  <a16:creationId xmlns:a16="http://schemas.microsoft.com/office/drawing/2014/main" id="{0247E12E-39D9-4F0A-9185-30B9196F1F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2671" y="2563549"/>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8" name="Freeform 41">
              <a:extLst>
                <a:ext uri="{FF2B5EF4-FFF2-40B4-BE49-F238E27FC236}">
                  <a16:creationId xmlns:a16="http://schemas.microsoft.com/office/drawing/2014/main" id="{BFEB6B5F-CFDA-4E9B-9679-E2FE14DCCD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6164" y="6244102"/>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9" name="Freeform 42">
              <a:extLst>
                <a:ext uri="{FF2B5EF4-FFF2-40B4-BE49-F238E27FC236}">
                  <a16:creationId xmlns:a16="http://schemas.microsoft.com/office/drawing/2014/main" id="{C7748D9D-4952-4BDA-A2D2-79CCCEBF3B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1899" y="5551217"/>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0" name="Freeform 44">
              <a:extLst>
                <a:ext uri="{FF2B5EF4-FFF2-40B4-BE49-F238E27FC236}">
                  <a16:creationId xmlns:a16="http://schemas.microsoft.com/office/drawing/2014/main" id="{EEB14017-87F5-46EA-991E-69B78C60FD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68122" y="4046246"/>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1" name="Freeform 45">
              <a:extLst>
                <a:ext uri="{FF2B5EF4-FFF2-40B4-BE49-F238E27FC236}">
                  <a16:creationId xmlns:a16="http://schemas.microsoft.com/office/drawing/2014/main" id="{0289F161-F1B2-45F1-9E6E-79B9FB2CD8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5971" y="5802072"/>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2" name="Freeform 46">
              <a:extLst>
                <a:ext uri="{FF2B5EF4-FFF2-40B4-BE49-F238E27FC236}">
                  <a16:creationId xmlns:a16="http://schemas.microsoft.com/office/drawing/2014/main" id="{22AEAE03-AEFB-44B9-84C4-4108C54D95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95030" y="2796168"/>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3" name="Freeform 47">
              <a:extLst>
                <a:ext uri="{FF2B5EF4-FFF2-40B4-BE49-F238E27FC236}">
                  <a16:creationId xmlns:a16="http://schemas.microsoft.com/office/drawing/2014/main" id="{AC29BBAF-F380-49E2-A981-6892986B86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53175" y="3815119"/>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4" name="Freeform 48">
              <a:extLst>
                <a:ext uri="{FF2B5EF4-FFF2-40B4-BE49-F238E27FC236}">
                  <a16:creationId xmlns:a16="http://schemas.microsoft.com/office/drawing/2014/main" id="{AA66B5C6-6339-49B7-B4DD-55A23AE244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8432" y="3581649"/>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5" name="Freeform 49">
              <a:extLst>
                <a:ext uri="{FF2B5EF4-FFF2-40B4-BE49-F238E27FC236}">
                  <a16:creationId xmlns:a16="http://schemas.microsoft.com/office/drawing/2014/main" id="{914C6C7D-5E58-4233-8DDA-A30F9CCCDB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7046" y="6473317"/>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6" name="Freeform 70">
              <a:extLst>
                <a:ext uri="{FF2B5EF4-FFF2-40B4-BE49-F238E27FC236}">
                  <a16:creationId xmlns:a16="http://schemas.microsoft.com/office/drawing/2014/main" id="{F714D64F-6362-4339-A494-157C35F1B3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37330" y="6254627"/>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7" name="Freeform 85">
              <a:extLst>
                <a:ext uri="{FF2B5EF4-FFF2-40B4-BE49-F238E27FC236}">
                  <a16:creationId xmlns:a16="http://schemas.microsoft.com/office/drawing/2014/main" id="{291AFE89-581C-4100-9E75-FBFE3B3CAAC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8772" y="6512528"/>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8" name="Freeform 87">
              <a:extLst>
                <a:ext uri="{FF2B5EF4-FFF2-40B4-BE49-F238E27FC236}">
                  <a16:creationId xmlns:a16="http://schemas.microsoft.com/office/drawing/2014/main" id="{AD4A100C-BD8A-47B9-98DF-A89593D4B8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73743" y="6697390"/>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9" name="Freeform 103">
              <a:extLst>
                <a:ext uri="{FF2B5EF4-FFF2-40B4-BE49-F238E27FC236}">
                  <a16:creationId xmlns:a16="http://schemas.microsoft.com/office/drawing/2014/main" id="{67CF13AE-D393-4F1F-A0D4-CB4EF09D64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35018" y="6089438"/>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0" name="Freeform 117">
              <a:extLst>
                <a:ext uri="{FF2B5EF4-FFF2-40B4-BE49-F238E27FC236}">
                  <a16:creationId xmlns:a16="http://schemas.microsoft.com/office/drawing/2014/main" id="{1C40F757-52FD-4397-8D3B-BAAE3CAA85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34971" y="5942343"/>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1" name="Freeform 118">
              <a:extLst>
                <a:ext uri="{FF2B5EF4-FFF2-40B4-BE49-F238E27FC236}">
                  <a16:creationId xmlns:a16="http://schemas.microsoft.com/office/drawing/2014/main" id="{AFB44554-A46E-4ABF-985F-9F1373F4FB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24271" y="6615464"/>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2" name="Freeform 119">
              <a:extLst>
                <a:ext uri="{FF2B5EF4-FFF2-40B4-BE49-F238E27FC236}">
                  <a16:creationId xmlns:a16="http://schemas.microsoft.com/office/drawing/2014/main" id="{9D73DFC7-DA1B-4BB7-BEED-58964E7C4C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11378" y="6356828"/>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3" name="Freeform 139">
              <a:extLst>
                <a:ext uri="{FF2B5EF4-FFF2-40B4-BE49-F238E27FC236}">
                  <a16:creationId xmlns:a16="http://schemas.microsoft.com/office/drawing/2014/main" id="{7A79C604-3A80-4307-8135-1E598DE8D6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696307" y="6524517"/>
              <a:ext cx="131153" cy="87315"/>
            </a:xfrm>
            <a:custGeom>
              <a:avLst/>
              <a:gdLst>
                <a:gd name="T0" fmla="*/ 24 w 40"/>
                <a:gd name="T1" fmla="*/ 0 h 29"/>
                <a:gd name="T2" fmla="*/ 19 w 40"/>
                <a:gd name="T3" fmla="*/ 26 h 29"/>
                <a:gd name="T4" fmla="*/ 24 w 40"/>
                <a:gd name="T5" fmla="*/ 0 h 29"/>
              </a:gdLst>
              <a:ahLst/>
              <a:cxnLst>
                <a:cxn ang="0">
                  <a:pos x="T0" y="T1"/>
                </a:cxn>
                <a:cxn ang="0">
                  <a:pos x="T2" y="T3"/>
                </a:cxn>
                <a:cxn ang="0">
                  <a:pos x="T4" y="T5"/>
                </a:cxn>
              </a:cxnLst>
              <a:rect l="0" t="0" r="r" b="b"/>
              <a:pathLst>
                <a:path w="40" h="29">
                  <a:moveTo>
                    <a:pt x="24" y="0"/>
                  </a:moveTo>
                  <a:cubicBezTo>
                    <a:pt x="40" y="2"/>
                    <a:pt x="34" y="29"/>
                    <a:pt x="19" y="26"/>
                  </a:cubicBezTo>
                  <a:cubicBezTo>
                    <a:pt x="0" y="19"/>
                    <a:pt x="4"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4" name="Freeform 144">
              <a:extLst>
                <a:ext uri="{FF2B5EF4-FFF2-40B4-BE49-F238E27FC236}">
                  <a16:creationId xmlns:a16="http://schemas.microsoft.com/office/drawing/2014/main" id="{4BA84D6B-68D3-4CB8-B469-DE762E2A85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659166" y="6052331"/>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5" name="Freeform 145">
              <a:extLst>
                <a:ext uri="{FF2B5EF4-FFF2-40B4-BE49-F238E27FC236}">
                  <a16:creationId xmlns:a16="http://schemas.microsoft.com/office/drawing/2014/main" id="{7E545DE1-7FB2-4352-B269-221E9F9B03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675476" y="6263995"/>
              <a:ext cx="121406" cy="66913"/>
            </a:xfrm>
            <a:custGeom>
              <a:avLst/>
              <a:gdLst>
                <a:gd name="T0" fmla="*/ 19 w 37"/>
                <a:gd name="T1" fmla="*/ 0 h 22"/>
                <a:gd name="T2" fmla="*/ 19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1"/>
                    <a:pt x="37" y="22"/>
                    <a:pt x="19" y="22"/>
                  </a:cubicBezTo>
                  <a:cubicBezTo>
                    <a:pt x="6" y="18"/>
                    <a:pt x="0" y="4"/>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6" name="Freeform 8">
              <a:extLst>
                <a:ext uri="{FF2B5EF4-FFF2-40B4-BE49-F238E27FC236}">
                  <a16:creationId xmlns:a16="http://schemas.microsoft.com/office/drawing/2014/main" id="{0C828C7E-B8E1-49AA-B347-6718A2E594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02019" y="671375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7" name="Freeform 8">
              <a:extLst>
                <a:ext uri="{FF2B5EF4-FFF2-40B4-BE49-F238E27FC236}">
                  <a16:creationId xmlns:a16="http://schemas.microsoft.com/office/drawing/2014/main" id="{C9F0AA56-EBC6-4DFF-B579-0C273C4EC7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2187" y="298"/>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8" name="Freeform 8">
              <a:extLst>
                <a:ext uri="{FF2B5EF4-FFF2-40B4-BE49-F238E27FC236}">
                  <a16:creationId xmlns:a16="http://schemas.microsoft.com/office/drawing/2014/main" id="{525179BD-87FA-498D-B2FA-1D9E181B49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32307" y="62500"/>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9" name="Freeform 106">
              <a:extLst>
                <a:ext uri="{FF2B5EF4-FFF2-40B4-BE49-F238E27FC236}">
                  <a16:creationId xmlns:a16="http://schemas.microsoft.com/office/drawing/2014/main" id="{E2B5DFEF-C92E-4975-982C-D4504C5464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43460" y="27463"/>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0" name="Freeform 106">
              <a:extLst>
                <a:ext uri="{FF2B5EF4-FFF2-40B4-BE49-F238E27FC236}">
                  <a16:creationId xmlns:a16="http://schemas.microsoft.com/office/drawing/2014/main" id="{5D39FC93-96CA-4E79-A082-390E743ABF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693113" y="6732126"/>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1" name="Freeform 49">
              <a:extLst>
                <a:ext uri="{FF2B5EF4-FFF2-40B4-BE49-F238E27FC236}">
                  <a16:creationId xmlns:a16="http://schemas.microsoft.com/office/drawing/2014/main" id="{59433BE7-B138-4615-8446-988E3A0D08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93190" y="6095189"/>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2" name="Freeform 31">
              <a:extLst>
                <a:ext uri="{FF2B5EF4-FFF2-40B4-BE49-F238E27FC236}">
                  <a16:creationId xmlns:a16="http://schemas.microsoft.com/office/drawing/2014/main" id="{186B6C82-5D2C-42C8-9B0F-0D5C5E200C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82292" y="5228929"/>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3" name="Freeform 31">
              <a:extLst>
                <a:ext uri="{FF2B5EF4-FFF2-40B4-BE49-F238E27FC236}">
                  <a16:creationId xmlns:a16="http://schemas.microsoft.com/office/drawing/2014/main" id="{E8C3F346-F506-4018-80D8-A55EECC988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86598" y="527219"/>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578770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4E94BA-1FA4-4FA9-811A-5243F28D14CB}"/>
              </a:ext>
            </a:extLst>
          </p:cNvPr>
          <p:cNvSpPr txBox="1"/>
          <p:nvPr/>
        </p:nvSpPr>
        <p:spPr>
          <a:xfrm>
            <a:off x="927463" y="2081243"/>
            <a:ext cx="9300754" cy="3785652"/>
          </a:xfrm>
          <a:prstGeom prst="rect">
            <a:avLst/>
          </a:prstGeom>
          <a:solidFill>
            <a:schemeClr val="accent6">
              <a:lumMod val="60000"/>
              <a:lumOff val="40000"/>
            </a:schemeClr>
          </a:solidFill>
        </p:spPr>
        <p:txBody>
          <a:bodyPr wrap="square">
            <a:spAutoFit/>
          </a:bodyPr>
          <a:lstStyle/>
          <a:p>
            <a:pPr algn="l"/>
            <a:r>
              <a:rPr lang="en-US" sz="2000" b="0" i="0" dirty="0">
                <a:solidFill>
                  <a:srgbClr val="000000"/>
                </a:solidFill>
                <a:effectLst/>
                <a:latin typeface="Times New Roman" panose="02020603050405020304" pitchFamily="18" charset="0"/>
              </a:rPr>
              <a:t>Grades 1-3, Science</a:t>
            </a:r>
            <a:r>
              <a:rPr lang="en-US" sz="2000" dirty="0">
                <a:solidFill>
                  <a:srgbClr val="000000"/>
                </a:solidFill>
                <a:latin typeface="Times New Roman" panose="02020603050405020304" pitchFamily="18" charset="0"/>
              </a:rPr>
              <a:t>  </a:t>
            </a:r>
            <a:r>
              <a:rPr lang="en-US" sz="2000" b="0" i="0" dirty="0">
                <a:solidFill>
                  <a:srgbClr val="000000"/>
                </a:solidFill>
                <a:effectLst/>
                <a:latin typeface="Times New Roman" panose="02020603050405020304" pitchFamily="18" charset="0"/>
              </a:rPr>
              <a:t>– Towering Materials (Testing Materials and Designs)</a:t>
            </a:r>
          </a:p>
          <a:p>
            <a:pPr algn="l"/>
            <a:endParaRPr lang="en-US" sz="2000" b="0" i="0" dirty="0">
              <a:solidFill>
                <a:srgbClr val="000000"/>
              </a:solidFill>
              <a:effectLst/>
              <a:latin typeface="Times New Roman" panose="02020603050405020304" pitchFamily="18" charset="0"/>
            </a:endParaRPr>
          </a:p>
          <a:p>
            <a:pPr algn="l"/>
            <a:r>
              <a:rPr lang="en-US" sz="2000" b="0" i="0" dirty="0">
                <a:solidFill>
                  <a:srgbClr val="000000"/>
                </a:solidFill>
                <a:effectLst/>
                <a:latin typeface="Times New Roman" panose="02020603050405020304" pitchFamily="18" charset="0"/>
              </a:rPr>
              <a:t>Design a tower using household recycling and other available materials! </a:t>
            </a:r>
          </a:p>
          <a:p>
            <a:pPr algn="l"/>
            <a:r>
              <a:rPr lang="en-US" sz="2000" b="0" i="0" dirty="0">
                <a:solidFill>
                  <a:srgbClr val="000000"/>
                </a:solidFill>
                <a:effectLst/>
                <a:latin typeface="Times New Roman" panose="02020603050405020304" pitchFamily="18" charset="0"/>
              </a:rPr>
              <a:t>Start by imagining the materials and shapes that will help you construct a tower that doesn’t crush, bend, or topple over easily. </a:t>
            </a:r>
          </a:p>
          <a:p>
            <a:pPr algn="l"/>
            <a:r>
              <a:rPr lang="en-US" sz="2000" b="0" i="0" dirty="0">
                <a:solidFill>
                  <a:srgbClr val="000000"/>
                </a:solidFill>
                <a:effectLst/>
                <a:latin typeface="Times New Roman" panose="02020603050405020304" pitchFamily="18" charset="0"/>
              </a:rPr>
              <a:t>Draw 3 possible designs for your tower, labeling the materials you’ll use. </a:t>
            </a:r>
          </a:p>
          <a:p>
            <a:pPr algn="l"/>
            <a:r>
              <a:rPr lang="en-US" sz="2000" b="0" i="0" dirty="0">
                <a:solidFill>
                  <a:srgbClr val="000000"/>
                </a:solidFill>
                <a:effectLst/>
                <a:latin typeface="Times New Roman" panose="02020603050405020304" pitchFamily="18" charset="0"/>
              </a:rPr>
              <a:t>Pick the design you think will be the strongest. Which materials will work best, and why? </a:t>
            </a:r>
          </a:p>
          <a:p>
            <a:pPr algn="l"/>
            <a:r>
              <a:rPr lang="en-US" sz="2000" b="0" i="0" dirty="0">
                <a:solidFill>
                  <a:srgbClr val="000000"/>
                </a:solidFill>
                <a:effectLst/>
                <a:latin typeface="Times New Roman" panose="02020603050405020304" pitchFamily="18" charset="0"/>
              </a:rPr>
              <a:t>Build the tallest freestanding tower possible, without it tipping over or being held up by anything (or anyone) else. </a:t>
            </a:r>
          </a:p>
          <a:p>
            <a:pPr algn="l"/>
            <a:r>
              <a:rPr lang="en-US" sz="2000" b="0" i="0" dirty="0">
                <a:solidFill>
                  <a:srgbClr val="000000"/>
                </a:solidFill>
                <a:effectLst/>
                <a:latin typeface="Times New Roman" panose="02020603050405020304" pitchFamily="18" charset="0"/>
              </a:rPr>
              <a:t>When your tower is built, take a selfie with it to send to your classroom teacher, then ask a family member to help you measure the height of your tower. </a:t>
            </a:r>
          </a:p>
          <a:p>
            <a:pPr algn="l"/>
            <a:r>
              <a:rPr lang="en-US" sz="2000" b="0" i="0" dirty="0">
                <a:solidFill>
                  <a:srgbClr val="000000"/>
                </a:solidFill>
                <a:effectLst/>
                <a:latin typeface="Times New Roman" panose="02020603050405020304" pitchFamily="18" charset="0"/>
              </a:rPr>
              <a:t>You can use a measuring tape, or an invented unit of measurement—like arm-lengths.</a:t>
            </a:r>
          </a:p>
        </p:txBody>
      </p:sp>
      <p:sp>
        <p:nvSpPr>
          <p:cNvPr id="4" name="TextBox 3">
            <a:extLst>
              <a:ext uri="{FF2B5EF4-FFF2-40B4-BE49-F238E27FC236}">
                <a16:creationId xmlns:a16="http://schemas.microsoft.com/office/drawing/2014/main" id="{3FA47A52-5794-4D6F-9DAF-A707C55C13DE}"/>
              </a:ext>
            </a:extLst>
          </p:cNvPr>
          <p:cNvSpPr txBox="1"/>
          <p:nvPr/>
        </p:nvSpPr>
        <p:spPr>
          <a:xfrm>
            <a:off x="2560320" y="582068"/>
            <a:ext cx="7667897" cy="584775"/>
          </a:xfrm>
          <a:prstGeom prst="rect">
            <a:avLst/>
          </a:prstGeom>
          <a:noFill/>
        </p:spPr>
        <p:txBody>
          <a:bodyPr wrap="square" rtlCol="0">
            <a:spAutoFit/>
          </a:bodyPr>
          <a:lstStyle/>
          <a:p>
            <a:pPr algn="l"/>
            <a:r>
              <a:rPr lang="en-US" sz="3200" b="1" i="0" dirty="0">
                <a:solidFill>
                  <a:srgbClr val="000000"/>
                </a:solidFill>
                <a:effectLst/>
                <a:latin typeface="Times New Roman" panose="02020603050405020304" pitchFamily="18" charset="0"/>
              </a:rPr>
              <a:t>Science Grade 1, 2, and 3</a:t>
            </a:r>
          </a:p>
        </p:txBody>
      </p:sp>
      <p:pic>
        <p:nvPicPr>
          <p:cNvPr id="5" name="Picture 4" descr="Logo, company name&#10;&#10;Description automatically generated">
            <a:extLst>
              <a:ext uri="{FF2B5EF4-FFF2-40B4-BE49-F238E27FC236}">
                <a16:creationId xmlns:a16="http://schemas.microsoft.com/office/drawing/2014/main" id="{B26DE2AB-A475-4A2C-B81C-11AFCC4E18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Tree>
    <p:extLst>
      <p:ext uri="{BB962C8B-B14F-4D97-AF65-F5344CB8AC3E}">
        <p14:creationId xmlns:p14="http://schemas.microsoft.com/office/powerpoint/2010/main" val="2998917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7B6D1714-5D63-4B3D-AB58-43CE0D1FC2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
        <p:nvSpPr>
          <p:cNvPr id="4" name="TextBox 3">
            <a:extLst>
              <a:ext uri="{FF2B5EF4-FFF2-40B4-BE49-F238E27FC236}">
                <a16:creationId xmlns:a16="http://schemas.microsoft.com/office/drawing/2014/main" id="{2A126DCC-C567-4E75-B2BE-79BB2F94182D}"/>
              </a:ext>
            </a:extLst>
          </p:cNvPr>
          <p:cNvSpPr txBox="1"/>
          <p:nvPr/>
        </p:nvSpPr>
        <p:spPr>
          <a:xfrm>
            <a:off x="2459083" y="971397"/>
            <a:ext cx="6093822" cy="461665"/>
          </a:xfrm>
          <a:prstGeom prst="rect">
            <a:avLst/>
          </a:prstGeom>
          <a:noFill/>
        </p:spPr>
        <p:txBody>
          <a:bodyPr wrap="square">
            <a:spAutoFit/>
          </a:bodyPr>
          <a:lstStyle/>
          <a:p>
            <a:r>
              <a:rPr lang="en-CA" sz="2400" b="1" dirty="0"/>
              <a:t>Literacy Learning for Grade 4 and 5</a:t>
            </a:r>
          </a:p>
        </p:txBody>
      </p:sp>
      <p:sp>
        <p:nvSpPr>
          <p:cNvPr id="5" name="TextBox 4">
            <a:extLst>
              <a:ext uri="{FF2B5EF4-FFF2-40B4-BE49-F238E27FC236}">
                <a16:creationId xmlns:a16="http://schemas.microsoft.com/office/drawing/2014/main" id="{74209816-00B1-4FDD-8D4C-53BB00A4257B}"/>
              </a:ext>
            </a:extLst>
          </p:cNvPr>
          <p:cNvSpPr txBox="1"/>
          <p:nvPr/>
        </p:nvSpPr>
        <p:spPr>
          <a:xfrm>
            <a:off x="347217" y="1625600"/>
            <a:ext cx="9946313" cy="1569660"/>
          </a:xfrm>
          <a:prstGeom prst="rect">
            <a:avLst/>
          </a:prstGeom>
          <a:noFill/>
        </p:spPr>
        <p:txBody>
          <a:bodyPr wrap="square" rtlCol="0">
            <a:spAutoFit/>
          </a:bodyPr>
          <a:lstStyle/>
          <a:p>
            <a:r>
              <a:rPr lang="en-US" sz="2400" b="1" dirty="0"/>
              <a:t>Week 1: </a:t>
            </a:r>
          </a:p>
          <a:p>
            <a:r>
              <a:rPr lang="en-US" dirty="0"/>
              <a:t>On this adventure, you will use a self-chosen fiction book. Each day you will choose one box to complete. </a:t>
            </a:r>
          </a:p>
          <a:p>
            <a:endParaRPr lang="en-US" dirty="0"/>
          </a:p>
          <a:p>
            <a:endParaRPr lang="en-CA" dirty="0"/>
          </a:p>
        </p:txBody>
      </p:sp>
      <p:graphicFrame>
        <p:nvGraphicFramePr>
          <p:cNvPr id="6" name="Table 5">
            <a:extLst>
              <a:ext uri="{FF2B5EF4-FFF2-40B4-BE49-F238E27FC236}">
                <a16:creationId xmlns:a16="http://schemas.microsoft.com/office/drawing/2014/main" id="{CDBC162B-D5DB-422D-8318-13AB76C8E166}"/>
              </a:ext>
            </a:extLst>
          </p:cNvPr>
          <p:cNvGraphicFramePr>
            <a:graphicFrameLocks noGrp="1"/>
          </p:cNvGraphicFramePr>
          <p:nvPr>
            <p:extLst>
              <p:ext uri="{D42A27DB-BD31-4B8C-83A1-F6EECF244321}">
                <p14:modId xmlns:p14="http://schemas.microsoft.com/office/powerpoint/2010/main" val="3579725207"/>
              </p:ext>
            </p:extLst>
          </p:nvPr>
        </p:nvGraphicFramePr>
        <p:xfrm>
          <a:off x="457199" y="2769326"/>
          <a:ext cx="10136775" cy="3759010"/>
        </p:xfrm>
        <a:graphic>
          <a:graphicData uri="http://schemas.openxmlformats.org/drawingml/2006/table">
            <a:tbl>
              <a:tblPr firstRow="1" firstCol="1" lastRow="1" lastCol="1" bandRow="1" bandCol="1">
                <a:tableStyleId>{5C22544A-7EE6-4342-B048-85BDC9FD1C3A}</a:tableStyleId>
              </a:tblPr>
              <a:tblGrid>
                <a:gridCol w="2027355">
                  <a:extLst>
                    <a:ext uri="{9D8B030D-6E8A-4147-A177-3AD203B41FA5}">
                      <a16:colId xmlns:a16="http://schemas.microsoft.com/office/drawing/2014/main" val="2530394967"/>
                    </a:ext>
                  </a:extLst>
                </a:gridCol>
                <a:gridCol w="2027355">
                  <a:extLst>
                    <a:ext uri="{9D8B030D-6E8A-4147-A177-3AD203B41FA5}">
                      <a16:colId xmlns:a16="http://schemas.microsoft.com/office/drawing/2014/main" val="2974560043"/>
                    </a:ext>
                  </a:extLst>
                </a:gridCol>
                <a:gridCol w="2027355">
                  <a:extLst>
                    <a:ext uri="{9D8B030D-6E8A-4147-A177-3AD203B41FA5}">
                      <a16:colId xmlns:a16="http://schemas.microsoft.com/office/drawing/2014/main" val="4272059118"/>
                    </a:ext>
                  </a:extLst>
                </a:gridCol>
                <a:gridCol w="2027355">
                  <a:extLst>
                    <a:ext uri="{9D8B030D-6E8A-4147-A177-3AD203B41FA5}">
                      <a16:colId xmlns:a16="http://schemas.microsoft.com/office/drawing/2014/main" val="3103650010"/>
                    </a:ext>
                  </a:extLst>
                </a:gridCol>
                <a:gridCol w="2027355">
                  <a:extLst>
                    <a:ext uri="{9D8B030D-6E8A-4147-A177-3AD203B41FA5}">
                      <a16:colId xmlns:a16="http://schemas.microsoft.com/office/drawing/2014/main" val="2061776802"/>
                    </a:ext>
                  </a:extLst>
                </a:gridCol>
              </a:tblGrid>
              <a:tr h="3670663">
                <a:tc>
                  <a:txBody>
                    <a:bodyPr/>
                    <a:lstStyle/>
                    <a:p>
                      <a:pPr marL="67945" marR="66040"/>
                      <a:r>
                        <a:rPr lang="en-US" sz="1800" dirty="0">
                          <a:effectLst/>
                        </a:rPr>
                        <a:t>Quotes: Copy down 3</a:t>
                      </a:r>
                      <a:r>
                        <a:rPr lang="en-US" sz="1800" spc="-260" dirty="0">
                          <a:effectLst/>
                        </a:rPr>
                        <a:t> </a:t>
                      </a:r>
                      <a:r>
                        <a:rPr lang="en-US" sz="1800" dirty="0">
                          <a:effectLst/>
                        </a:rPr>
                        <a:t>meaningful quotes</a:t>
                      </a:r>
                      <a:r>
                        <a:rPr lang="en-US" sz="1800" spc="5" dirty="0">
                          <a:effectLst/>
                        </a:rPr>
                        <a:t> </a:t>
                      </a:r>
                      <a:r>
                        <a:rPr lang="en-US" sz="1800" dirty="0">
                          <a:effectLst/>
                        </a:rPr>
                        <a:t>from the book. Why</a:t>
                      </a:r>
                      <a:r>
                        <a:rPr lang="en-US" sz="1800" spc="5" dirty="0">
                          <a:effectLst/>
                        </a:rPr>
                        <a:t> </a:t>
                      </a:r>
                      <a:r>
                        <a:rPr lang="en-US" sz="1800" dirty="0">
                          <a:effectLst/>
                        </a:rPr>
                        <a:t>did</a:t>
                      </a:r>
                      <a:r>
                        <a:rPr lang="en-US" sz="1800" spc="40" dirty="0">
                          <a:effectLst/>
                        </a:rPr>
                        <a:t> </a:t>
                      </a:r>
                      <a:r>
                        <a:rPr lang="en-US" sz="1800" dirty="0">
                          <a:effectLst/>
                        </a:rPr>
                        <a:t>you</a:t>
                      </a:r>
                      <a:r>
                        <a:rPr lang="en-US" sz="1800" spc="45" dirty="0">
                          <a:effectLst/>
                        </a:rPr>
                        <a:t> </a:t>
                      </a:r>
                      <a:r>
                        <a:rPr lang="en-US" sz="1800" dirty="0">
                          <a:effectLst/>
                        </a:rPr>
                        <a:t>choose</a:t>
                      </a:r>
                      <a:r>
                        <a:rPr lang="en-US" sz="1800" spc="5" dirty="0">
                          <a:effectLst/>
                        </a:rPr>
                        <a:t> </a:t>
                      </a:r>
                      <a:r>
                        <a:rPr lang="en-US" sz="1800" dirty="0">
                          <a:effectLst/>
                        </a:rPr>
                        <a:t>them? Why did they</a:t>
                      </a:r>
                      <a:r>
                        <a:rPr lang="en-US" sz="1800" spc="5" dirty="0">
                          <a:effectLst/>
                        </a:rPr>
                        <a:t> </a:t>
                      </a:r>
                      <a:r>
                        <a:rPr lang="en-US" sz="1800" dirty="0">
                          <a:effectLst/>
                        </a:rPr>
                        <a:t>seem important?</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142240"/>
                      <a:r>
                        <a:rPr lang="en-US" sz="1800" dirty="0">
                          <a:effectLst/>
                        </a:rPr>
                        <a:t>Character Changes:</a:t>
                      </a:r>
                      <a:r>
                        <a:rPr lang="en-US" sz="1800" spc="5" dirty="0">
                          <a:effectLst/>
                        </a:rPr>
                        <a:t> </a:t>
                      </a:r>
                      <a:r>
                        <a:rPr lang="en-US" sz="1800" dirty="0">
                          <a:effectLst/>
                        </a:rPr>
                        <a:t>How does the main</a:t>
                      </a:r>
                      <a:r>
                        <a:rPr lang="en-US" sz="1800" spc="5" dirty="0">
                          <a:effectLst/>
                        </a:rPr>
                        <a:t> </a:t>
                      </a:r>
                      <a:r>
                        <a:rPr lang="en-US" sz="1800" dirty="0">
                          <a:effectLst/>
                        </a:rPr>
                        <a:t>character in your</a:t>
                      </a:r>
                      <a:r>
                        <a:rPr lang="en-US" sz="1800" spc="5" dirty="0">
                          <a:effectLst/>
                        </a:rPr>
                        <a:t> </a:t>
                      </a:r>
                      <a:r>
                        <a:rPr lang="en-US" sz="1800" dirty="0">
                          <a:effectLst/>
                        </a:rPr>
                        <a:t>book start out and</a:t>
                      </a:r>
                      <a:r>
                        <a:rPr lang="en-US" sz="1800" spc="5" dirty="0">
                          <a:effectLst/>
                        </a:rPr>
                        <a:t> </a:t>
                      </a:r>
                      <a:r>
                        <a:rPr lang="en-US" sz="1800" dirty="0">
                          <a:effectLst/>
                        </a:rPr>
                        <a:t>how do they change</a:t>
                      </a:r>
                      <a:r>
                        <a:rPr lang="en-US" sz="1800" spc="-260" dirty="0">
                          <a:effectLst/>
                        </a:rPr>
                        <a:t> </a:t>
                      </a:r>
                      <a:r>
                        <a:rPr lang="en-US" sz="1800" dirty="0">
                          <a:effectLst/>
                        </a:rPr>
                        <a:t>throughout the</a:t>
                      </a:r>
                      <a:r>
                        <a:rPr lang="en-US" sz="1800" spc="5" dirty="0">
                          <a:effectLst/>
                        </a:rPr>
                        <a:t> </a:t>
                      </a:r>
                      <a:r>
                        <a:rPr lang="en-US" sz="1800" dirty="0">
                          <a:effectLst/>
                        </a:rPr>
                        <a:t>story? Find places in</a:t>
                      </a:r>
                      <a:r>
                        <a:rPr lang="en-US" sz="1800" spc="-260" dirty="0">
                          <a:effectLst/>
                        </a:rPr>
                        <a:t> </a:t>
                      </a:r>
                      <a:r>
                        <a:rPr lang="en-US" sz="1800" dirty="0">
                          <a:effectLst/>
                        </a:rPr>
                        <a:t>the book that show</a:t>
                      </a:r>
                      <a:r>
                        <a:rPr lang="en-US" sz="1800" spc="5" dirty="0">
                          <a:effectLst/>
                        </a:rPr>
                        <a:t> </a:t>
                      </a:r>
                      <a:r>
                        <a:rPr lang="en-US" sz="1800" dirty="0">
                          <a:effectLst/>
                        </a:rPr>
                        <a:t>how</a:t>
                      </a:r>
                      <a:r>
                        <a:rPr lang="en-US" sz="1800" spc="-10" dirty="0">
                          <a:effectLst/>
                        </a:rPr>
                        <a:t> </a:t>
                      </a:r>
                      <a:r>
                        <a:rPr lang="en-US" sz="1800" dirty="0">
                          <a:effectLst/>
                        </a:rPr>
                        <a:t>the character</a:t>
                      </a:r>
                      <a:endParaRPr lang="en-CA" sz="1800" dirty="0">
                        <a:effectLst/>
                      </a:endParaRPr>
                    </a:p>
                    <a:p>
                      <a:pPr marL="67945">
                        <a:lnSpc>
                          <a:spcPts val="1365"/>
                        </a:lnSpc>
                      </a:pPr>
                      <a:r>
                        <a:rPr lang="en-US" sz="1800" dirty="0">
                          <a:effectLst/>
                        </a:rPr>
                        <a:t>changes.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6040" marR="109220">
                        <a:spcAft>
                          <a:spcPts val="0"/>
                        </a:spcAft>
                      </a:pPr>
                      <a:r>
                        <a:rPr lang="en-US" sz="1800" dirty="0">
                          <a:effectLst/>
                        </a:rPr>
                        <a:t>Setting: Draw or</a:t>
                      </a:r>
                      <a:r>
                        <a:rPr lang="en-US" sz="1800" spc="5" dirty="0">
                          <a:effectLst/>
                        </a:rPr>
                        <a:t> </a:t>
                      </a:r>
                      <a:r>
                        <a:rPr lang="en-US" sz="1800" dirty="0">
                          <a:effectLst/>
                        </a:rPr>
                        <a:t>describe a</a:t>
                      </a:r>
                      <a:r>
                        <a:rPr lang="en-US" sz="1800" spc="5" dirty="0">
                          <a:effectLst/>
                        </a:rPr>
                        <a:t> </a:t>
                      </a:r>
                      <a:r>
                        <a:rPr lang="en-US" sz="1800" dirty="0">
                          <a:effectLst/>
                        </a:rPr>
                        <a:t>background from</a:t>
                      </a:r>
                      <a:r>
                        <a:rPr lang="en-US" sz="1800" spc="5" dirty="0">
                          <a:effectLst/>
                        </a:rPr>
                        <a:t> </a:t>
                      </a:r>
                      <a:r>
                        <a:rPr lang="en-US" sz="1800" dirty="0">
                          <a:effectLst/>
                        </a:rPr>
                        <a:t>your book That</a:t>
                      </a:r>
                      <a:r>
                        <a:rPr lang="en-US" sz="1800" spc="5" dirty="0">
                          <a:effectLst/>
                        </a:rPr>
                        <a:t> </a:t>
                      </a:r>
                      <a:r>
                        <a:rPr lang="en-US" sz="1800" dirty="0">
                          <a:effectLst/>
                        </a:rPr>
                        <a:t>shows the setting of</a:t>
                      </a:r>
                      <a:r>
                        <a:rPr lang="en-US" sz="1800" spc="5" dirty="0">
                          <a:effectLst/>
                        </a:rPr>
                        <a:t> </a:t>
                      </a:r>
                      <a:r>
                        <a:rPr lang="en-US" sz="1800" dirty="0">
                          <a:effectLst/>
                        </a:rPr>
                        <a:t>one or more</a:t>
                      </a:r>
                      <a:r>
                        <a:rPr lang="en-US" sz="1800" spc="5" dirty="0">
                          <a:effectLst/>
                        </a:rPr>
                        <a:t> </a:t>
                      </a:r>
                      <a:r>
                        <a:rPr lang="en-US" sz="1800" dirty="0">
                          <a:effectLst/>
                        </a:rPr>
                        <a:t>important scenes for</a:t>
                      </a:r>
                      <a:r>
                        <a:rPr lang="en-US" sz="1800" spc="-260" dirty="0">
                          <a:effectLst/>
                        </a:rPr>
                        <a:t> </a:t>
                      </a:r>
                      <a:r>
                        <a:rPr lang="en-US" sz="1800" dirty="0">
                          <a:effectLst/>
                        </a:rPr>
                        <a:t>the</a:t>
                      </a:r>
                      <a:r>
                        <a:rPr lang="en-US" sz="1800" spc="-10" dirty="0">
                          <a:effectLst/>
                        </a:rPr>
                        <a:t> </a:t>
                      </a:r>
                      <a:r>
                        <a:rPr lang="en-US" sz="1800" dirty="0">
                          <a:effectLst/>
                        </a:rPr>
                        <a:t>characters.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257175">
                        <a:spcAft>
                          <a:spcPts val="0"/>
                        </a:spcAft>
                      </a:pPr>
                      <a:r>
                        <a:rPr lang="en-US" sz="1800" dirty="0">
                          <a:effectLst/>
                        </a:rPr>
                        <a:t>Timeline: Create a</a:t>
                      </a:r>
                      <a:r>
                        <a:rPr lang="en-US" sz="1800" spc="-260" dirty="0">
                          <a:effectLst/>
                        </a:rPr>
                        <a:t> </a:t>
                      </a:r>
                      <a:r>
                        <a:rPr lang="en-US" sz="1800" dirty="0">
                          <a:effectLst/>
                        </a:rPr>
                        <a:t>timeline with the</a:t>
                      </a:r>
                      <a:r>
                        <a:rPr lang="en-US" sz="1800" spc="5" dirty="0">
                          <a:effectLst/>
                        </a:rPr>
                        <a:t> </a:t>
                      </a:r>
                      <a:r>
                        <a:rPr lang="en-US" sz="1800" dirty="0">
                          <a:effectLst/>
                        </a:rPr>
                        <a:t>most important</a:t>
                      </a:r>
                      <a:r>
                        <a:rPr lang="en-US" sz="1800" spc="5" dirty="0">
                          <a:effectLst/>
                        </a:rPr>
                        <a:t> </a:t>
                      </a:r>
                      <a:r>
                        <a:rPr lang="en-US" sz="1800" dirty="0">
                          <a:effectLst/>
                        </a:rPr>
                        <a:t>events from the</a:t>
                      </a:r>
                      <a:r>
                        <a:rPr lang="en-US" sz="1800" spc="5" dirty="0">
                          <a:effectLst/>
                        </a:rPr>
                        <a:t> </a:t>
                      </a:r>
                      <a:r>
                        <a:rPr lang="en-US" sz="1800" dirty="0">
                          <a:effectLst/>
                        </a:rPr>
                        <a:t>story.</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59690">
                        <a:spcAft>
                          <a:spcPts val="0"/>
                        </a:spcAft>
                      </a:pPr>
                      <a:r>
                        <a:rPr lang="en-US" sz="1800" dirty="0">
                          <a:effectLst/>
                        </a:rPr>
                        <a:t>Lessons Learned:</a:t>
                      </a:r>
                      <a:r>
                        <a:rPr lang="en-US" sz="1800" spc="5" dirty="0">
                          <a:effectLst/>
                        </a:rPr>
                        <a:t> </a:t>
                      </a:r>
                      <a:r>
                        <a:rPr lang="en-US" sz="1800" dirty="0">
                          <a:effectLst/>
                        </a:rPr>
                        <a:t>Choose</a:t>
                      </a:r>
                      <a:r>
                        <a:rPr lang="en-US" sz="1800" spc="-5" dirty="0">
                          <a:effectLst/>
                        </a:rPr>
                        <a:t> </a:t>
                      </a:r>
                      <a:r>
                        <a:rPr lang="en-US" sz="1800" dirty="0">
                          <a:effectLst/>
                        </a:rPr>
                        <a:t>an</a:t>
                      </a:r>
                      <a:r>
                        <a:rPr lang="en-US" sz="1800" spc="5" dirty="0">
                          <a:effectLst/>
                        </a:rPr>
                        <a:t> </a:t>
                      </a:r>
                      <a:r>
                        <a:rPr lang="en-US" sz="1800" dirty="0">
                          <a:effectLst/>
                        </a:rPr>
                        <a:t>image or</a:t>
                      </a:r>
                      <a:r>
                        <a:rPr lang="en-US" sz="1800" spc="5" dirty="0">
                          <a:effectLst/>
                        </a:rPr>
                        <a:t> </a:t>
                      </a:r>
                      <a:r>
                        <a:rPr lang="en-US" sz="1800" dirty="0">
                          <a:effectLst/>
                        </a:rPr>
                        <a:t>words to show</a:t>
                      </a:r>
                      <a:r>
                        <a:rPr lang="en-US" sz="1800" spc="5" dirty="0">
                          <a:effectLst/>
                        </a:rPr>
                        <a:t> </a:t>
                      </a:r>
                      <a:r>
                        <a:rPr lang="en-US" sz="1800" dirty="0">
                          <a:effectLst/>
                        </a:rPr>
                        <a:t>lessons the main</a:t>
                      </a:r>
                      <a:r>
                        <a:rPr lang="en-US" sz="1800" spc="5" dirty="0">
                          <a:effectLst/>
                        </a:rPr>
                        <a:t> </a:t>
                      </a:r>
                      <a:r>
                        <a:rPr lang="en-US" sz="1800" dirty="0">
                          <a:effectLst/>
                        </a:rPr>
                        <a:t>character learns</a:t>
                      </a:r>
                      <a:r>
                        <a:rPr lang="en-US" sz="1800" spc="5" dirty="0">
                          <a:effectLst/>
                        </a:rPr>
                        <a:t> </a:t>
                      </a:r>
                      <a:r>
                        <a:rPr lang="en-US" sz="1800" dirty="0">
                          <a:effectLst/>
                        </a:rPr>
                        <a:t>throughout the story.</a:t>
                      </a:r>
                      <a:r>
                        <a:rPr lang="en-US" sz="1800" spc="-260" dirty="0">
                          <a:effectLst/>
                        </a:rPr>
                        <a:t> </a:t>
                      </a:r>
                      <a:r>
                        <a:rPr lang="en-US" sz="1800" dirty="0">
                          <a:effectLst/>
                        </a:rPr>
                        <a:t>Write about what the</a:t>
                      </a:r>
                      <a:r>
                        <a:rPr lang="en-US" sz="1800" spc="-260" dirty="0">
                          <a:effectLst/>
                        </a:rPr>
                        <a:t> </a:t>
                      </a:r>
                      <a:r>
                        <a:rPr lang="en-US" sz="1800" dirty="0">
                          <a:effectLst/>
                        </a:rPr>
                        <a:t>lessons teach them.</a:t>
                      </a:r>
                      <a:r>
                        <a:rPr lang="en-US" sz="1800" spc="5" dirty="0">
                          <a:effectLst/>
                        </a:rPr>
                        <a:t> </a:t>
                      </a:r>
                      <a:r>
                        <a:rPr lang="en-US" sz="1800" dirty="0">
                          <a:effectLst/>
                        </a:rPr>
                        <a:t>What</a:t>
                      </a:r>
                      <a:r>
                        <a:rPr lang="en-US" sz="1800" spc="-10" dirty="0">
                          <a:effectLst/>
                        </a:rPr>
                        <a:t> </a:t>
                      </a:r>
                      <a:r>
                        <a:rPr lang="en-US" sz="1800" dirty="0">
                          <a:effectLst/>
                        </a:rPr>
                        <a:t>did</a:t>
                      </a:r>
                      <a:r>
                        <a:rPr lang="en-US" sz="1800" spc="-5" dirty="0">
                          <a:effectLst/>
                        </a:rPr>
                        <a:t> </a:t>
                      </a:r>
                      <a:r>
                        <a:rPr lang="en-US" sz="1800" dirty="0">
                          <a:effectLst/>
                        </a:rPr>
                        <a:t>you</a:t>
                      </a:r>
                      <a:r>
                        <a:rPr lang="en-US" sz="1800" spc="-5" dirty="0">
                          <a:effectLst/>
                        </a:rPr>
                        <a:t> </a:t>
                      </a:r>
                      <a:r>
                        <a:rPr lang="en-US" sz="1800" dirty="0">
                          <a:effectLst/>
                        </a:rPr>
                        <a:t>learn?</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928898917"/>
                  </a:ext>
                </a:extLst>
              </a:tr>
            </a:tbl>
          </a:graphicData>
        </a:graphic>
      </p:graphicFrame>
    </p:spTree>
    <p:extLst>
      <p:ext uri="{BB962C8B-B14F-4D97-AF65-F5344CB8AC3E}">
        <p14:creationId xmlns:p14="http://schemas.microsoft.com/office/powerpoint/2010/main" val="785682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CBF47FF1-21D4-4DA8-B37D-285E1FCA2D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
        <p:nvSpPr>
          <p:cNvPr id="4" name="TextBox 3">
            <a:extLst>
              <a:ext uri="{FF2B5EF4-FFF2-40B4-BE49-F238E27FC236}">
                <a16:creationId xmlns:a16="http://schemas.microsoft.com/office/drawing/2014/main" id="{A0E7F0EB-B1B1-45E3-892B-0E257030083E}"/>
              </a:ext>
            </a:extLst>
          </p:cNvPr>
          <p:cNvSpPr txBox="1"/>
          <p:nvPr/>
        </p:nvSpPr>
        <p:spPr>
          <a:xfrm>
            <a:off x="2367643" y="710140"/>
            <a:ext cx="6711042" cy="523220"/>
          </a:xfrm>
          <a:prstGeom prst="rect">
            <a:avLst/>
          </a:prstGeom>
          <a:noFill/>
        </p:spPr>
        <p:txBody>
          <a:bodyPr wrap="square">
            <a:spAutoFit/>
          </a:bodyPr>
          <a:lstStyle/>
          <a:p>
            <a:r>
              <a:rPr lang="en-CA" sz="2800" b="1" dirty="0"/>
              <a:t>Literacy Learning for Grade 4 and 5</a:t>
            </a:r>
          </a:p>
        </p:txBody>
      </p:sp>
      <p:sp>
        <p:nvSpPr>
          <p:cNvPr id="5" name="TextBox 4">
            <a:extLst>
              <a:ext uri="{FF2B5EF4-FFF2-40B4-BE49-F238E27FC236}">
                <a16:creationId xmlns:a16="http://schemas.microsoft.com/office/drawing/2014/main" id="{3A520464-7BD7-4CB2-B8E6-C88745AD5D9C}"/>
              </a:ext>
            </a:extLst>
          </p:cNvPr>
          <p:cNvSpPr txBox="1"/>
          <p:nvPr/>
        </p:nvSpPr>
        <p:spPr>
          <a:xfrm>
            <a:off x="888273" y="2070463"/>
            <a:ext cx="9535885" cy="3404778"/>
          </a:xfrm>
          <a:prstGeom prst="rect">
            <a:avLst/>
          </a:prstGeom>
          <a:solidFill>
            <a:schemeClr val="accent6">
              <a:lumMod val="40000"/>
              <a:lumOff val="60000"/>
            </a:schemeClr>
          </a:solidFill>
        </p:spPr>
        <p:txBody>
          <a:bodyPr wrap="square" rtlCol="0">
            <a:spAutoFit/>
          </a:bodyPr>
          <a:lstStyle/>
          <a:p>
            <a:pPr marL="63500" marR="7377430">
              <a:lnSpc>
                <a:spcPct val="166000"/>
              </a:lnSpc>
              <a:spcBef>
                <a:spcPts val="915"/>
              </a:spcBef>
              <a:spcAft>
                <a:spcPts val="0"/>
              </a:spcAft>
            </a:pPr>
            <a:r>
              <a:rPr lang="en-US" sz="2000" b="1" dirty="0">
                <a:effectLst/>
                <a:latin typeface="Calibri" panose="020F0502020204030204" pitchFamily="34" charset="0"/>
                <a:ea typeface="Calibri" panose="020F0502020204030204" pitchFamily="34" charset="0"/>
              </a:rPr>
              <a:t>Week 2:</a:t>
            </a:r>
            <a:r>
              <a:rPr lang="en-US" sz="2000" b="1" spc="5" dirty="0">
                <a:effectLst/>
                <a:latin typeface="Calibri" panose="020F0502020204030204" pitchFamily="34" charset="0"/>
                <a:ea typeface="Calibri" panose="020F0502020204030204" pitchFamily="34" charset="0"/>
              </a:rPr>
              <a:t> </a:t>
            </a:r>
            <a:r>
              <a:rPr lang="en-US" sz="2000" b="1" u="sng" dirty="0">
                <a:effectLst/>
                <a:latin typeface="Calibri" panose="020F0502020204030204" pitchFamily="34" charset="0"/>
                <a:ea typeface="Calibri" panose="020F0502020204030204" pitchFamily="34" charset="0"/>
              </a:rPr>
              <a:t>Inquiry</a:t>
            </a:r>
            <a:r>
              <a:rPr lang="en-US" sz="2000" u="sng" spc="-60" dirty="0">
                <a:effectLst/>
                <a:latin typeface="Calibri" panose="020F0502020204030204" pitchFamily="34" charset="0"/>
                <a:ea typeface="Calibri" panose="020F0502020204030204" pitchFamily="34" charset="0"/>
              </a:rPr>
              <a:t> </a:t>
            </a:r>
            <a:r>
              <a:rPr lang="en-US" sz="2000" u="sng" dirty="0">
                <a:effectLst/>
                <a:latin typeface="Calibri" panose="020F0502020204030204" pitchFamily="34" charset="0"/>
                <a:ea typeface="Calibri" panose="020F0502020204030204" pitchFamily="34" charset="0"/>
              </a:rPr>
              <a:t>Project</a:t>
            </a:r>
            <a:endParaRPr lang="en-CA" sz="2000" dirty="0">
              <a:effectLst/>
              <a:latin typeface="Calibri" panose="020F0502020204030204" pitchFamily="34" charset="0"/>
              <a:ea typeface="Calibri" panose="020F0502020204030204" pitchFamily="34" charset="0"/>
            </a:endParaRPr>
          </a:p>
          <a:p>
            <a:pPr marL="63500" marR="57785">
              <a:lnSpc>
                <a:spcPct val="107000"/>
              </a:lnSpc>
              <a:spcBef>
                <a:spcPts val="5"/>
              </a:spcBef>
              <a:spcAft>
                <a:spcPts val="0"/>
              </a:spcAft>
            </a:pPr>
            <a:r>
              <a:rPr lang="en-US" sz="2000" dirty="0">
                <a:effectLst/>
                <a:latin typeface="Calibri" panose="020F0502020204030204" pitchFamily="34" charset="0"/>
                <a:ea typeface="Calibri" panose="020F0502020204030204" pitchFamily="34" charset="0"/>
              </a:rPr>
              <a:t>Ever wanted the chance to learn more about a topic of interest to you? Now is the chance. Think about something that you are curious about.</a:t>
            </a:r>
            <a:r>
              <a:rPr lang="en-US" sz="2000" spc="5" dirty="0">
                <a:effectLst/>
                <a:latin typeface="Calibri" panose="020F0502020204030204" pitchFamily="34" charset="0"/>
                <a:ea typeface="Calibri" panose="020F0502020204030204" pitchFamily="34" charset="0"/>
              </a:rPr>
              <a:t> </a:t>
            </a:r>
            <a:r>
              <a:rPr lang="en-US" sz="2000" dirty="0">
                <a:effectLst/>
                <a:latin typeface="Calibri" panose="020F0502020204030204" pitchFamily="34" charset="0"/>
                <a:ea typeface="Calibri" panose="020F0502020204030204" pitchFamily="34" charset="0"/>
              </a:rPr>
              <a:t>Create at least 3 questions about that topic that you would like to find answers for. These questions shouldn’t be easily answered by doing a</a:t>
            </a:r>
            <a:r>
              <a:rPr lang="en-US" sz="2000" spc="5" dirty="0">
                <a:effectLst/>
                <a:latin typeface="Calibri" panose="020F0502020204030204" pitchFamily="34" charset="0"/>
                <a:ea typeface="Calibri" panose="020F0502020204030204" pitchFamily="34" charset="0"/>
              </a:rPr>
              <a:t> </a:t>
            </a:r>
            <a:r>
              <a:rPr lang="en-US" sz="2000" dirty="0">
                <a:effectLst/>
                <a:latin typeface="Calibri" panose="020F0502020204030204" pitchFamily="34" charset="0"/>
                <a:ea typeface="Calibri" panose="020F0502020204030204" pitchFamily="34" charset="0"/>
              </a:rPr>
              <a:t>Google search. They should require looking in more than one place to find or form your own answers. Your end product can take many forms: a</a:t>
            </a:r>
            <a:r>
              <a:rPr lang="en-US" sz="2000" spc="-235" dirty="0">
                <a:effectLst/>
                <a:latin typeface="Calibri" panose="020F0502020204030204" pitchFamily="34" charset="0"/>
                <a:ea typeface="Calibri" panose="020F0502020204030204" pitchFamily="34" charset="0"/>
              </a:rPr>
              <a:t> </a:t>
            </a:r>
            <a:r>
              <a:rPr lang="en-US" sz="2000" dirty="0">
                <a:effectLst/>
                <a:latin typeface="Calibri" panose="020F0502020204030204" pitchFamily="34" charset="0"/>
                <a:ea typeface="Calibri" panose="020F0502020204030204" pitchFamily="34" charset="0"/>
              </a:rPr>
              <a:t>podcast, story, report, newspaper article, presentation, video, etc. It should showcase new learning for you. Make sure you include where you</a:t>
            </a:r>
            <a:r>
              <a:rPr lang="en-US" sz="2000" spc="5" dirty="0">
                <a:effectLst/>
                <a:latin typeface="Calibri" panose="020F0502020204030204" pitchFamily="34" charset="0"/>
                <a:ea typeface="Calibri" panose="020F0502020204030204" pitchFamily="34" charset="0"/>
              </a:rPr>
              <a:t> </a:t>
            </a:r>
            <a:r>
              <a:rPr lang="en-US" sz="2000" dirty="0">
                <a:effectLst/>
                <a:latin typeface="Calibri" panose="020F0502020204030204" pitchFamily="34" charset="0"/>
                <a:ea typeface="Calibri" panose="020F0502020204030204" pitchFamily="34" charset="0"/>
              </a:rPr>
              <a:t>got</a:t>
            </a:r>
            <a:r>
              <a:rPr lang="en-US" sz="2000" spc="-15" dirty="0">
                <a:effectLst/>
                <a:latin typeface="Calibri" panose="020F0502020204030204" pitchFamily="34" charset="0"/>
                <a:ea typeface="Calibri" panose="020F0502020204030204" pitchFamily="34" charset="0"/>
              </a:rPr>
              <a:t> </a:t>
            </a:r>
            <a:r>
              <a:rPr lang="en-US" sz="2000" dirty="0">
                <a:effectLst/>
                <a:latin typeface="Calibri" panose="020F0502020204030204" pitchFamily="34" charset="0"/>
                <a:ea typeface="Calibri" panose="020F0502020204030204" pitchFamily="34" charset="0"/>
              </a:rPr>
              <a:t>your information</a:t>
            </a:r>
            <a:r>
              <a:rPr lang="en-US" sz="2000" spc="-5" dirty="0">
                <a:effectLst/>
                <a:latin typeface="Calibri" panose="020F0502020204030204" pitchFamily="34" charset="0"/>
                <a:ea typeface="Calibri" panose="020F0502020204030204" pitchFamily="34" charset="0"/>
              </a:rPr>
              <a:t> </a:t>
            </a:r>
            <a:r>
              <a:rPr lang="en-US" sz="2000" dirty="0">
                <a:effectLst/>
                <a:latin typeface="Calibri" panose="020F0502020204030204" pitchFamily="34" charset="0"/>
                <a:ea typeface="Calibri" panose="020F0502020204030204" pitchFamily="34" charset="0"/>
              </a:rPr>
              <a:t>from.</a:t>
            </a:r>
            <a:endParaRPr lang="en-CA"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725101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A9ABA123-CA8D-4EF2-AA61-1A7A3CA247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
        <p:nvSpPr>
          <p:cNvPr id="4" name="TextBox 3">
            <a:extLst>
              <a:ext uri="{FF2B5EF4-FFF2-40B4-BE49-F238E27FC236}">
                <a16:creationId xmlns:a16="http://schemas.microsoft.com/office/drawing/2014/main" id="{66B382CF-1EF9-457D-B849-AC75D73C440B}"/>
              </a:ext>
            </a:extLst>
          </p:cNvPr>
          <p:cNvSpPr txBox="1"/>
          <p:nvPr/>
        </p:nvSpPr>
        <p:spPr>
          <a:xfrm>
            <a:off x="2688990" y="269664"/>
            <a:ext cx="6093822" cy="461665"/>
          </a:xfrm>
          <a:prstGeom prst="rect">
            <a:avLst/>
          </a:prstGeom>
          <a:noFill/>
        </p:spPr>
        <p:txBody>
          <a:bodyPr wrap="square">
            <a:spAutoFit/>
          </a:bodyPr>
          <a:lstStyle/>
          <a:p>
            <a:r>
              <a:rPr lang="en-CA" sz="2400" b="1" dirty="0"/>
              <a:t>Math Learning for Grade 4 and 5</a:t>
            </a:r>
          </a:p>
        </p:txBody>
      </p:sp>
      <p:sp>
        <p:nvSpPr>
          <p:cNvPr id="3" name="Rectangle 2">
            <a:extLst>
              <a:ext uri="{FF2B5EF4-FFF2-40B4-BE49-F238E27FC236}">
                <a16:creationId xmlns:a16="http://schemas.microsoft.com/office/drawing/2014/main" id="{4676C0EC-DD8A-2F43-91DD-2E93E59105EF}"/>
              </a:ext>
            </a:extLst>
          </p:cNvPr>
          <p:cNvSpPr/>
          <p:nvPr/>
        </p:nvSpPr>
        <p:spPr>
          <a:xfrm>
            <a:off x="247484" y="5563079"/>
            <a:ext cx="8279296" cy="1477328"/>
          </a:xfrm>
          <a:prstGeom prst="rect">
            <a:avLst/>
          </a:prstGeom>
        </p:spPr>
        <p:txBody>
          <a:bodyPr wrap="square">
            <a:spAutoFit/>
          </a:bodyPr>
          <a:lstStyle/>
          <a:p>
            <a:r>
              <a:rPr lang="en-US" dirty="0">
                <a:solidFill>
                  <a:srgbClr val="201F1E"/>
                </a:solidFill>
                <a:latin typeface="inherit"/>
                <a:hlinkClick r:id="rId3" tooltip="Original URL: https://www.topmarks.co.uk/Search.aspx?Subject=16. Click or tap if you trust this link."/>
              </a:rPr>
              <a:t>https://www.topmarks.co.uk/Search.aspx?Subject=16</a:t>
            </a:r>
            <a:endParaRPr lang="en-US" dirty="0">
              <a:solidFill>
                <a:srgbClr val="201F1E"/>
              </a:solidFill>
              <a:latin typeface="Calibri" panose="020F0502020204030204" pitchFamily="34" charset="0"/>
            </a:endParaRPr>
          </a:p>
          <a:p>
            <a:r>
              <a:rPr lang="en-US" dirty="0">
                <a:solidFill>
                  <a:srgbClr val="201F1E"/>
                </a:solidFill>
                <a:latin typeface="inherit"/>
                <a:hlinkClick r:id="rId4" tooltip="Original URL: https://www.mathplayground.com/. Click or tap if you trust this link."/>
              </a:rPr>
              <a:t>https://www.mathplayground.com/</a:t>
            </a:r>
            <a:endParaRPr lang="en-US" dirty="0">
              <a:solidFill>
                <a:srgbClr val="201F1E"/>
              </a:solidFill>
              <a:latin typeface="Calibri" panose="020F0502020204030204" pitchFamily="34" charset="0"/>
            </a:endParaRPr>
          </a:p>
          <a:p>
            <a:r>
              <a:rPr lang="en-US" dirty="0">
                <a:solidFill>
                  <a:srgbClr val="201F1E"/>
                </a:solidFill>
                <a:latin typeface="inherit"/>
                <a:hlinkClick r:id="rId5" tooltip="Original URL: https://ab.mathgames.com/. Click or tap if you trust this link."/>
              </a:rPr>
              <a:t>https://ab.mathgames.com/</a:t>
            </a:r>
            <a:endParaRPr lang="en-US" dirty="0">
              <a:solidFill>
                <a:srgbClr val="201F1E"/>
              </a:solidFill>
              <a:latin typeface="Calibri" panose="020F0502020204030204" pitchFamily="34" charset="0"/>
            </a:endParaRPr>
          </a:p>
          <a:p>
            <a:r>
              <a:rPr lang="en-US" dirty="0">
                <a:solidFill>
                  <a:srgbClr val="201F1E"/>
                </a:solidFill>
                <a:latin typeface="inherit"/>
                <a:hlinkClick r:id="rId6" tooltip="Original URL: https://www.factmonster.com/math/flashcards. Click or tap if you trust this link."/>
              </a:rPr>
              <a:t>https://www.factmonster.com/math/flashcards</a:t>
            </a:r>
            <a:endParaRPr lang="en-US" dirty="0">
              <a:solidFill>
                <a:srgbClr val="201F1E"/>
              </a:solidFill>
              <a:latin typeface="inherit"/>
            </a:endParaRPr>
          </a:p>
          <a:p>
            <a:endParaRPr lang="en-US" dirty="0">
              <a:solidFill>
                <a:srgbClr val="201F1E"/>
              </a:solidFill>
              <a:latin typeface="Calibri" panose="020F0502020204030204" pitchFamily="34" charset="0"/>
            </a:endParaRPr>
          </a:p>
        </p:txBody>
      </p:sp>
      <p:pic>
        <p:nvPicPr>
          <p:cNvPr id="12" name="Picture 11">
            <a:extLst>
              <a:ext uri="{FF2B5EF4-FFF2-40B4-BE49-F238E27FC236}">
                <a16:creationId xmlns:a16="http://schemas.microsoft.com/office/drawing/2014/main" id="{C5B881CC-4905-A846-95A0-A3B54F7B119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68572" y="1096264"/>
            <a:ext cx="8016675" cy="4447511"/>
          </a:xfrm>
          <a:prstGeom prst="rect">
            <a:avLst/>
          </a:prstGeom>
        </p:spPr>
      </p:pic>
    </p:spTree>
    <p:extLst>
      <p:ext uri="{BB962C8B-B14F-4D97-AF65-F5344CB8AC3E}">
        <p14:creationId xmlns:p14="http://schemas.microsoft.com/office/powerpoint/2010/main" val="2870052748"/>
      </p:ext>
    </p:extLst>
  </p:cSld>
  <p:clrMapOvr>
    <a:masterClrMapping/>
  </p:clrMapOvr>
</p:sld>
</file>

<file path=ppt/theme/theme1.xml><?xml version="1.0" encoding="utf-8"?>
<a:theme xmlns:a="http://schemas.openxmlformats.org/drawingml/2006/main" name="BohemianVTI">
  <a:themeElements>
    <a:clrScheme name="AnalogousFromRegularSeed_2SEEDS">
      <a:dk1>
        <a:srgbClr val="000000"/>
      </a:dk1>
      <a:lt1>
        <a:srgbClr val="FFFFFF"/>
      </a:lt1>
      <a:dk2>
        <a:srgbClr val="392022"/>
      </a:dk2>
      <a:lt2>
        <a:srgbClr val="E8E6E2"/>
      </a:lt2>
      <a:accent1>
        <a:srgbClr val="3068BC"/>
      </a:accent1>
      <a:accent2>
        <a:srgbClr val="40B1CA"/>
      </a:accent2>
      <a:accent3>
        <a:srgbClr val="4442CE"/>
      </a:accent3>
      <a:accent4>
        <a:srgbClr val="BC4330"/>
      </a:accent4>
      <a:accent5>
        <a:srgbClr val="CE9042"/>
      </a:accent5>
      <a:accent6>
        <a:srgbClr val="A9A62B"/>
      </a:accent6>
      <a:hlink>
        <a:srgbClr val="A77A37"/>
      </a:hlink>
      <a:folHlink>
        <a:srgbClr val="7F7F7F"/>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docProps/app.xml><?xml version="1.0" encoding="utf-8"?>
<Properties xmlns="http://schemas.openxmlformats.org/officeDocument/2006/extended-properties" xmlns:vt="http://schemas.openxmlformats.org/officeDocument/2006/docPropsVTypes">
  <TotalTime>82</TotalTime>
  <Words>2277</Words>
  <Application>Microsoft Macintosh PowerPoint</Application>
  <PresentationFormat>Widescreen</PresentationFormat>
  <Paragraphs>152</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Arial Rounded MT Bold</vt:lpstr>
      <vt:lpstr>Avenir Next LT Pro</vt:lpstr>
      <vt:lpstr>Calibri</vt:lpstr>
      <vt:lpstr>inherit</vt:lpstr>
      <vt:lpstr>Modern Love</vt:lpstr>
      <vt:lpstr>Times New Roman</vt:lpstr>
      <vt:lpstr>BohemianVTI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Angela Wilde</dc:creator>
  <cp:lastModifiedBy>Lisa GomkePrawdzik</cp:lastModifiedBy>
  <cp:revision>2</cp:revision>
  <dcterms:created xsi:type="dcterms:W3CDTF">2022-01-10T19:58:59Z</dcterms:created>
  <dcterms:modified xsi:type="dcterms:W3CDTF">2022-01-11T03:56:23Z</dcterms:modified>
</cp:coreProperties>
</file>